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70" r:id="rId3"/>
    <p:sldId id="269" r:id="rId4"/>
    <p:sldId id="271" r:id="rId5"/>
    <p:sldId id="257" r:id="rId6"/>
    <p:sldId id="259" r:id="rId7"/>
    <p:sldId id="258" r:id="rId8"/>
    <p:sldId id="280" r:id="rId9"/>
    <p:sldId id="260" r:id="rId10"/>
    <p:sldId id="291" r:id="rId11"/>
    <p:sldId id="289" r:id="rId12"/>
    <p:sldId id="273" r:id="rId13"/>
    <p:sldId id="261" r:id="rId14"/>
    <p:sldId id="266" r:id="rId15"/>
    <p:sldId id="268" r:id="rId16"/>
    <p:sldId id="265" r:id="rId17"/>
    <p:sldId id="277" r:id="rId18"/>
    <p:sldId id="288" r:id="rId19"/>
    <p:sldId id="279" r:id="rId20"/>
    <p:sldId id="278" r:id="rId21"/>
    <p:sldId id="282" r:id="rId22"/>
    <p:sldId id="274" r:id="rId23"/>
    <p:sldId id="284" r:id="rId24"/>
    <p:sldId id="275" r:id="rId25"/>
    <p:sldId id="276" r:id="rId26"/>
    <p:sldId id="262" r:id="rId27"/>
    <p:sldId id="263" r:id="rId28"/>
    <p:sldId id="267" r:id="rId29"/>
    <p:sldId id="290" r:id="rId30"/>
    <p:sldId id="287" r:id="rId31"/>
    <p:sldId id="292" r:id="rId32"/>
    <p:sldId id="300" r:id="rId33"/>
    <p:sldId id="301" r:id="rId34"/>
    <p:sldId id="302" r:id="rId3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F0BE4-252F-4226-BC6A-BA456FBA34B4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1AD99DB-F59B-4F33-BBF2-0B7D75CA2009}">
      <dgm:prSet/>
      <dgm:spPr/>
      <dgm:t>
        <a:bodyPr/>
        <a:lstStyle/>
        <a:p>
          <a:r>
            <a:rPr lang="hr-HR"/>
            <a:t>tijekom 4. i 5.stoljeća barbarski narodi prodiru na teritorij Zapadnog Rimskog Carstva</a:t>
          </a:r>
          <a:endParaRPr lang="en-US"/>
        </a:p>
      </dgm:t>
    </dgm:pt>
    <dgm:pt modelId="{275AF8C1-5041-4DD0-BE23-88D54E387AB1}" type="parTrans" cxnId="{F52BCE04-3539-4E5A-89D0-943383655A35}">
      <dgm:prSet/>
      <dgm:spPr/>
      <dgm:t>
        <a:bodyPr/>
        <a:lstStyle/>
        <a:p>
          <a:endParaRPr lang="en-US"/>
        </a:p>
      </dgm:t>
    </dgm:pt>
    <dgm:pt modelId="{168D7CCE-92D7-495C-A38B-3EF7077F4F05}" type="sibTrans" cxnId="{F52BCE04-3539-4E5A-89D0-943383655A35}">
      <dgm:prSet/>
      <dgm:spPr/>
      <dgm:t>
        <a:bodyPr/>
        <a:lstStyle/>
        <a:p>
          <a:endParaRPr lang="en-US"/>
        </a:p>
      </dgm:t>
    </dgm:pt>
    <dgm:pt modelId="{DB9E4DC8-16ED-4B0D-8934-E52906158C1F}">
      <dgm:prSet/>
      <dgm:spPr/>
      <dgm:t>
        <a:bodyPr/>
        <a:lstStyle/>
        <a:p>
          <a:r>
            <a:rPr lang="hr-HR"/>
            <a:t>barbari – nomadi, nepismeni, mnogobošci.... </a:t>
          </a:r>
          <a:endParaRPr lang="en-US"/>
        </a:p>
      </dgm:t>
    </dgm:pt>
    <dgm:pt modelId="{8CEE7804-DCB6-43FA-9D87-0EBE3E2F7FF6}" type="parTrans" cxnId="{B722AF8A-204D-4B29-BD28-5EF18CFF30AB}">
      <dgm:prSet/>
      <dgm:spPr/>
      <dgm:t>
        <a:bodyPr/>
        <a:lstStyle/>
        <a:p>
          <a:endParaRPr lang="en-US"/>
        </a:p>
      </dgm:t>
    </dgm:pt>
    <dgm:pt modelId="{DC7254C2-1FDB-424F-A6D7-A4A46A822F0D}" type="sibTrans" cxnId="{B722AF8A-204D-4B29-BD28-5EF18CFF30AB}">
      <dgm:prSet/>
      <dgm:spPr/>
      <dgm:t>
        <a:bodyPr/>
        <a:lstStyle/>
        <a:p>
          <a:endParaRPr lang="en-US"/>
        </a:p>
      </dgm:t>
    </dgm:pt>
    <dgm:pt modelId="{187AEBCC-9D8F-4060-B780-51A0E7DAB54A}">
      <dgm:prSet/>
      <dgm:spPr/>
      <dgm:t>
        <a:bodyPr/>
        <a:lstStyle/>
        <a:p>
          <a:r>
            <a:rPr lang="hr-HR"/>
            <a:t>nestaju rimski gradovi</a:t>
          </a:r>
          <a:endParaRPr lang="en-US"/>
        </a:p>
      </dgm:t>
    </dgm:pt>
    <dgm:pt modelId="{F9070ED2-74E8-469A-9355-68A1A8180708}" type="parTrans" cxnId="{712C527B-A690-4751-997E-2C12107BC15F}">
      <dgm:prSet/>
      <dgm:spPr/>
      <dgm:t>
        <a:bodyPr/>
        <a:lstStyle/>
        <a:p>
          <a:endParaRPr lang="en-US"/>
        </a:p>
      </dgm:t>
    </dgm:pt>
    <dgm:pt modelId="{B9BAF7EA-755B-48DD-BCEB-F6ED0DCDC90B}" type="sibTrans" cxnId="{712C527B-A690-4751-997E-2C12107BC15F}">
      <dgm:prSet/>
      <dgm:spPr/>
      <dgm:t>
        <a:bodyPr/>
        <a:lstStyle/>
        <a:p>
          <a:endParaRPr lang="en-US"/>
        </a:p>
      </dgm:t>
    </dgm:pt>
    <dgm:pt modelId="{63B5F785-B6FB-491D-B27C-30CBC91AC38C}">
      <dgm:prSet/>
      <dgm:spPr/>
      <dgm:t>
        <a:bodyPr/>
        <a:lstStyle/>
        <a:p>
          <a:r>
            <a:rPr lang="hr-HR"/>
            <a:t>najmoćnija barbarska država bila je Franačka</a:t>
          </a:r>
          <a:endParaRPr lang="en-US"/>
        </a:p>
      </dgm:t>
    </dgm:pt>
    <dgm:pt modelId="{4468A4C2-A11F-4DF8-AEF3-4BC50FAF2E85}" type="parTrans" cxnId="{350A6510-2202-4465-A1CD-B42DDB67E83F}">
      <dgm:prSet/>
      <dgm:spPr/>
      <dgm:t>
        <a:bodyPr/>
        <a:lstStyle/>
        <a:p>
          <a:endParaRPr lang="en-US"/>
        </a:p>
      </dgm:t>
    </dgm:pt>
    <dgm:pt modelId="{B105598A-8791-4759-880F-A906D3AAEB35}" type="sibTrans" cxnId="{350A6510-2202-4465-A1CD-B42DDB67E83F}">
      <dgm:prSet/>
      <dgm:spPr/>
      <dgm:t>
        <a:bodyPr/>
        <a:lstStyle/>
        <a:p>
          <a:endParaRPr lang="en-US"/>
        </a:p>
      </dgm:t>
    </dgm:pt>
    <dgm:pt modelId="{B8B1DEBE-25AA-430B-AD50-08A6F6C99CED}" type="pres">
      <dgm:prSet presAssocID="{B86F0BE4-252F-4226-BC6A-BA456FBA34B4}" presName="linearFlow" presStyleCnt="0">
        <dgm:presLayoutVars>
          <dgm:resizeHandles val="exact"/>
        </dgm:presLayoutVars>
      </dgm:prSet>
      <dgm:spPr/>
    </dgm:pt>
    <dgm:pt modelId="{A098F85A-54AF-494B-9801-903287A9E25E}" type="pres">
      <dgm:prSet presAssocID="{71AD99DB-F59B-4F33-BBF2-0B7D75CA2009}" presName="node" presStyleLbl="node1" presStyleIdx="0" presStyleCnt="4">
        <dgm:presLayoutVars>
          <dgm:bulletEnabled val="1"/>
        </dgm:presLayoutVars>
      </dgm:prSet>
      <dgm:spPr/>
    </dgm:pt>
    <dgm:pt modelId="{584B6BC2-3C10-418B-A666-3A5FDD4AA700}" type="pres">
      <dgm:prSet presAssocID="{168D7CCE-92D7-495C-A38B-3EF7077F4F05}" presName="sibTrans" presStyleLbl="sibTrans2D1" presStyleIdx="0" presStyleCnt="3"/>
      <dgm:spPr/>
    </dgm:pt>
    <dgm:pt modelId="{996DB502-4274-4429-963D-E1A28C7ED2D9}" type="pres">
      <dgm:prSet presAssocID="{168D7CCE-92D7-495C-A38B-3EF7077F4F05}" presName="connectorText" presStyleLbl="sibTrans2D1" presStyleIdx="0" presStyleCnt="3"/>
      <dgm:spPr/>
    </dgm:pt>
    <dgm:pt modelId="{91C91CC7-C652-4E7F-82D7-117764D99A8B}" type="pres">
      <dgm:prSet presAssocID="{DB9E4DC8-16ED-4B0D-8934-E52906158C1F}" presName="node" presStyleLbl="node1" presStyleIdx="1" presStyleCnt="4">
        <dgm:presLayoutVars>
          <dgm:bulletEnabled val="1"/>
        </dgm:presLayoutVars>
      </dgm:prSet>
      <dgm:spPr/>
    </dgm:pt>
    <dgm:pt modelId="{0D643224-FAD8-4592-9C11-4420A0BED73E}" type="pres">
      <dgm:prSet presAssocID="{DC7254C2-1FDB-424F-A6D7-A4A46A822F0D}" presName="sibTrans" presStyleLbl="sibTrans2D1" presStyleIdx="1" presStyleCnt="3"/>
      <dgm:spPr/>
    </dgm:pt>
    <dgm:pt modelId="{0BBB3573-740B-4B5B-8940-38FC8DA8B84D}" type="pres">
      <dgm:prSet presAssocID="{DC7254C2-1FDB-424F-A6D7-A4A46A822F0D}" presName="connectorText" presStyleLbl="sibTrans2D1" presStyleIdx="1" presStyleCnt="3"/>
      <dgm:spPr/>
    </dgm:pt>
    <dgm:pt modelId="{E341ABBE-5CFD-461C-8861-D351189D56D0}" type="pres">
      <dgm:prSet presAssocID="{187AEBCC-9D8F-4060-B780-51A0E7DAB54A}" presName="node" presStyleLbl="node1" presStyleIdx="2" presStyleCnt="4">
        <dgm:presLayoutVars>
          <dgm:bulletEnabled val="1"/>
        </dgm:presLayoutVars>
      </dgm:prSet>
      <dgm:spPr/>
    </dgm:pt>
    <dgm:pt modelId="{D4705D6E-15C6-4179-913A-FF237BFE272E}" type="pres">
      <dgm:prSet presAssocID="{B9BAF7EA-755B-48DD-BCEB-F6ED0DCDC90B}" presName="sibTrans" presStyleLbl="sibTrans2D1" presStyleIdx="2" presStyleCnt="3"/>
      <dgm:spPr/>
    </dgm:pt>
    <dgm:pt modelId="{B88FF227-D60D-4285-A90A-6B04E1761CE6}" type="pres">
      <dgm:prSet presAssocID="{B9BAF7EA-755B-48DD-BCEB-F6ED0DCDC90B}" presName="connectorText" presStyleLbl="sibTrans2D1" presStyleIdx="2" presStyleCnt="3"/>
      <dgm:spPr/>
    </dgm:pt>
    <dgm:pt modelId="{A627E135-E4D3-4572-9375-930D1B00FBC6}" type="pres">
      <dgm:prSet presAssocID="{63B5F785-B6FB-491D-B27C-30CBC91AC38C}" presName="node" presStyleLbl="node1" presStyleIdx="3" presStyleCnt="4">
        <dgm:presLayoutVars>
          <dgm:bulletEnabled val="1"/>
        </dgm:presLayoutVars>
      </dgm:prSet>
      <dgm:spPr/>
    </dgm:pt>
  </dgm:ptLst>
  <dgm:cxnLst>
    <dgm:cxn modelId="{F52BCE04-3539-4E5A-89D0-943383655A35}" srcId="{B86F0BE4-252F-4226-BC6A-BA456FBA34B4}" destId="{71AD99DB-F59B-4F33-BBF2-0B7D75CA2009}" srcOrd="0" destOrd="0" parTransId="{275AF8C1-5041-4DD0-BE23-88D54E387AB1}" sibTransId="{168D7CCE-92D7-495C-A38B-3EF7077F4F05}"/>
    <dgm:cxn modelId="{350A6510-2202-4465-A1CD-B42DDB67E83F}" srcId="{B86F0BE4-252F-4226-BC6A-BA456FBA34B4}" destId="{63B5F785-B6FB-491D-B27C-30CBC91AC38C}" srcOrd="3" destOrd="0" parTransId="{4468A4C2-A11F-4DF8-AEF3-4BC50FAF2E85}" sibTransId="{B105598A-8791-4759-880F-A906D3AAEB35}"/>
    <dgm:cxn modelId="{6499121D-1E8D-41C5-9BE3-87A54E4C93C9}" type="presOf" srcId="{B9BAF7EA-755B-48DD-BCEB-F6ED0DCDC90B}" destId="{B88FF227-D60D-4285-A90A-6B04E1761CE6}" srcOrd="1" destOrd="0" presId="urn:microsoft.com/office/officeart/2005/8/layout/process2"/>
    <dgm:cxn modelId="{A0018A27-4E16-48E2-AAD6-F740B3DBFFEE}" type="presOf" srcId="{B86F0BE4-252F-4226-BC6A-BA456FBA34B4}" destId="{B8B1DEBE-25AA-430B-AD50-08A6F6C99CED}" srcOrd="0" destOrd="0" presId="urn:microsoft.com/office/officeart/2005/8/layout/process2"/>
    <dgm:cxn modelId="{4572BF3C-3A26-4A56-A25F-48E5BA72799F}" type="presOf" srcId="{DC7254C2-1FDB-424F-A6D7-A4A46A822F0D}" destId="{0BBB3573-740B-4B5B-8940-38FC8DA8B84D}" srcOrd="1" destOrd="0" presId="urn:microsoft.com/office/officeart/2005/8/layout/process2"/>
    <dgm:cxn modelId="{450D925D-CF32-4354-B477-4137A248FEE6}" type="presOf" srcId="{DC7254C2-1FDB-424F-A6D7-A4A46A822F0D}" destId="{0D643224-FAD8-4592-9C11-4420A0BED73E}" srcOrd="0" destOrd="0" presId="urn:microsoft.com/office/officeart/2005/8/layout/process2"/>
    <dgm:cxn modelId="{00DEB75F-0E61-4B28-A50C-28F87921A5E8}" type="presOf" srcId="{168D7CCE-92D7-495C-A38B-3EF7077F4F05}" destId="{996DB502-4274-4429-963D-E1A28C7ED2D9}" srcOrd="1" destOrd="0" presId="urn:microsoft.com/office/officeart/2005/8/layout/process2"/>
    <dgm:cxn modelId="{6546EB5F-C3BF-4AE0-BD58-1D33584EA511}" type="presOf" srcId="{187AEBCC-9D8F-4060-B780-51A0E7DAB54A}" destId="{E341ABBE-5CFD-461C-8861-D351189D56D0}" srcOrd="0" destOrd="0" presId="urn:microsoft.com/office/officeart/2005/8/layout/process2"/>
    <dgm:cxn modelId="{8FA87062-B946-4C4C-9CEC-2BF7D824165E}" type="presOf" srcId="{168D7CCE-92D7-495C-A38B-3EF7077F4F05}" destId="{584B6BC2-3C10-418B-A666-3A5FDD4AA700}" srcOrd="0" destOrd="0" presId="urn:microsoft.com/office/officeart/2005/8/layout/process2"/>
    <dgm:cxn modelId="{9CE07249-51D1-456F-BC59-41D8705739F6}" type="presOf" srcId="{DB9E4DC8-16ED-4B0D-8934-E52906158C1F}" destId="{91C91CC7-C652-4E7F-82D7-117764D99A8B}" srcOrd="0" destOrd="0" presId="urn:microsoft.com/office/officeart/2005/8/layout/process2"/>
    <dgm:cxn modelId="{ECAE2977-3586-4B7B-AD9D-B56F0499DCC6}" type="presOf" srcId="{B9BAF7EA-755B-48DD-BCEB-F6ED0DCDC90B}" destId="{D4705D6E-15C6-4179-913A-FF237BFE272E}" srcOrd="0" destOrd="0" presId="urn:microsoft.com/office/officeart/2005/8/layout/process2"/>
    <dgm:cxn modelId="{712C527B-A690-4751-997E-2C12107BC15F}" srcId="{B86F0BE4-252F-4226-BC6A-BA456FBA34B4}" destId="{187AEBCC-9D8F-4060-B780-51A0E7DAB54A}" srcOrd="2" destOrd="0" parTransId="{F9070ED2-74E8-469A-9355-68A1A8180708}" sibTransId="{B9BAF7EA-755B-48DD-BCEB-F6ED0DCDC90B}"/>
    <dgm:cxn modelId="{B722AF8A-204D-4B29-BD28-5EF18CFF30AB}" srcId="{B86F0BE4-252F-4226-BC6A-BA456FBA34B4}" destId="{DB9E4DC8-16ED-4B0D-8934-E52906158C1F}" srcOrd="1" destOrd="0" parTransId="{8CEE7804-DCB6-43FA-9D87-0EBE3E2F7FF6}" sibTransId="{DC7254C2-1FDB-424F-A6D7-A4A46A822F0D}"/>
    <dgm:cxn modelId="{38AD38A2-E59D-4152-86E1-8DE5F83CB6AF}" type="presOf" srcId="{71AD99DB-F59B-4F33-BBF2-0B7D75CA2009}" destId="{A098F85A-54AF-494B-9801-903287A9E25E}" srcOrd="0" destOrd="0" presId="urn:microsoft.com/office/officeart/2005/8/layout/process2"/>
    <dgm:cxn modelId="{B2CC77F7-08A5-441F-ACCD-DBFBA3087305}" type="presOf" srcId="{63B5F785-B6FB-491D-B27C-30CBC91AC38C}" destId="{A627E135-E4D3-4572-9375-930D1B00FBC6}" srcOrd="0" destOrd="0" presId="urn:microsoft.com/office/officeart/2005/8/layout/process2"/>
    <dgm:cxn modelId="{F302CF78-D788-48EB-9F19-584F55F52C9B}" type="presParOf" srcId="{B8B1DEBE-25AA-430B-AD50-08A6F6C99CED}" destId="{A098F85A-54AF-494B-9801-903287A9E25E}" srcOrd="0" destOrd="0" presId="urn:microsoft.com/office/officeart/2005/8/layout/process2"/>
    <dgm:cxn modelId="{07F9593B-68FD-4A81-BD6C-9B48C66CB652}" type="presParOf" srcId="{B8B1DEBE-25AA-430B-AD50-08A6F6C99CED}" destId="{584B6BC2-3C10-418B-A666-3A5FDD4AA700}" srcOrd="1" destOrd="0" presId="urn:microsoft.com/office/officeart/2005/8/layout/process2"/>
    <dgm:cxn modelId="{CAE4894B-16A9-400B-9D27-63F1D2A54D08}" type="presParOf" srcId="{584B6BC2-3C10-418B-A666-3A5FDD4AA700}" destId="{996DB502-4274-4429-963D-E1A28C7ED2D9}" srcOrd="0" destOrd="0" presId="urn:microsoft.com/office/officeart/2005/8/layout/process2"/>
    <dgm:cxn modelId="{E11F501B-9F40-49CD-B8F1-D9D51C32082A}" type="presParOf" srcId="{B8B1DEBE-25AA-430B-AD50-08A6F6C99CED}" destId="{91C91CC7-C652-4E7F-82D7-117764D99A8B}" srcOrd="2" destOrd="0" presId="urn:microsoft.com/office/officeart/2005/8/layout/process2"/>
    <dgm:cxn modelId="{A476CABE-09F8-4D7C-9681-D878C0BEFD12}" type="presParOf" srcId="{B8B1DEBE-25AA-430B-AD50-08A6F6C99CED}" destId="{0D643224-FAD8-4592-9C11-4420A0BED73E}" srcOrd="3" destOrd="0" presId="urn:microsoft.com/office/officeart/2005/8/layout/process2"/>
    <dgm:cxn modelId="{98A32EF0-66D7-4A89-9ADE-5C3BF8C94D07}" type="presParOf" srcId="{0D643224-FAD8-4592-9C11-4420A0BED73E}" destId="{0BBB3573-740B-4B5B-8940-38FC8DA8B84D}" srcOrd="0" destOrd="0" presId="urn:microsoft.com/office/officeart/2005/8/layout/process2"/>
    <dgm:cxn modelId="{56109F97-C441-4671-BFE9-2556681486B2}" type="presParOf" srcId="{B8B1DEBE-25AA-430B-AD50-08A6F6C99CED}" destId="{E341ABBE-5CFD-461C-8861-D351189D56D0}" srcOrd="4" destOrd="0" presId="urn:microsoft.com/office/officeart/2005/8/layout/process2"/>
    <dgm:cxn modelId="{2C516774-D6A0-41F2-A00C-3FF49805419B}" type="presParOf" srcId="{B8B1DEBE-25AA-430B-AD50-08A6F6C99CED}" destId="{D4705D6E-15C6-4179-913A-FF237BFE272E}" srcOrd="5" destOrd="0" presId="urn:microsoft.com/office/officeart/2005/8/layout/process2"/>
    <dgm:cxn modelId="{5C229985-476A-4EB3-B85D-4EF1BA57D958}" type="presParOf" srcId="{D4705D6E-15C6-4179-913A-FF237BFE272E}" destId="{B88FF227-D60D-4285-A90A-6B04E1761CE6}" srcOrd="0" destOrd="0" presId="urn:microsoft.com/office/officeart/2005/8/layout/process2"/>
    <dgm:cxn modelId="{44750A6C-EC4E-4D93-8623-7C0BBFAFA1A4}" type="presParOf" srcId="{B8B1DEBE-25AA-430B-AD50-08A6F6C99CED}" destId="{A627E135-E4D3-4572-9375-930D1B00FBC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41E4AD-6A62-400E-B7DA-62EF63571F68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589EF52-F699-439E-8803-950C9062731C}">
      <dgm:prSet/>
      <dgm:spPr/>
      <dgm:t>
        <a:bodyPr/>
        <a:lstStyle/>
        <a:p>
          <a:r>
            <a:rPr lang="hr-HR" i="1"/>
            <a:t>država ustanovljena nakon seobe germanskog plemena zvanog Franci na područje nekadašnje rimske provincije Galije, tj. današnje Francuske</a:t>
          </a:r>
          <a:endParaRPr lang="en-US"/>
        </a:p>
      </dgm:t>
    </dgm:pt>
    <dgm:pt modelId="{A624CDCA-4673-4B92-B905-36D29C261AA3}" type="parTrans" cxnId="{04724BED-45AD-46B9-8E08-543A7DAE1BFE}">
      <dgm:prSet/>
      <dgm:spPr/>
      <dgm:t>
        <a:bodyPr/>
        <a:lstStyle/>
        <a:p>
          <a:endParaRPr lang="en-US"/>
        </a:p>
      </dgm:t>
    </dgm:pt>
    <dgm:pt modelId="{932AF63A-43FC-485C-AD13-FAD7919A1094}" type="sibTrans" cxnId="{04724BED-45AD-46B9-8E08-543A7DAE1BFE}">
      <dgm:prSet/>
      <dgm:spPr/>
      <dgm:t>
        <a:bodyPr/>
        <a:lstStyle/>
        <a:p>
          <a:endParaRPr lang="en-US"/>
        </a:p>
      </dgm:t>
    </dgm:pt>
    <dgm:pt modelId="{27653E87-0875-4C3B-9DF4-B718DC38F38A}">
      <dgm:prSet/>
      <dgm:spPr/>
      <dgm:t>
        <a:bodyPr/>
        <a:lstStyle/>
        <a:p>
          <a:r>
            <a:rPr lang="pl-PL" i="1"/>
            <a:t>Franci postali prvi germanski narod kojemu je dopušteno da se stalno naseli na rimskom tlu</a:t>
          </a:r>
          <a:endParaRPr lang="en-US"/>
        </a:p>
      </dgm:t>
    </dgm:pt>
    <dgm:pt modelId="{43BB3E29-CEE6-4161-AAFA-58C47139D678}" type="parTrans" cxnId="{EFEFF646-EB27-417C-A192-1E6212160A96}">
      <dgm:prSet/>
      <dgm:spPr/>
      <dgm:t>
        <a:bodyPr/>
        <a:lstStyle/>
        <a:p>
          <a:endParaRPr lang="en-US"/>
        </a:p>
      </dgm:t>
    </dgm:pt>
    <dgm:pt modelId="{98D523C8-5A3F-498C-B8D0-8E4B557EEE37}" type="sibTrans" cxnId="{EFEFF646-EB27-417C-A192-1E6212160A96}">
      <dgm:prSet/>
      <dgm:spPr/>
      <dgm:t>
        <a:bodyPr/>
        <a:lstStyle/>
        <a:p>
          <a:endParaRPr lang="en-US"/>
        </a:p>
      </dgm:t>
    </dgm:pt>
    <dgm:pt modelId="{91109641-E214-422E-AA71-0A9AF429B4A3}" type="pres">
      <dgm:prSet presAssocID="{2041E4AD-6A62-400E-B7DA-62EF63571F68}" presName="diagram" presStyleCnt="0">
        <dgm:presLayoutVars>
          <dgm:dir/>
          <dgm:resizeHandles/>
        </dgm:presLayoutVars>
      </dgm:prSet>
      <dgm:spPr/>
    </dgm:pt>
    <dgm:pt modelId="{BF7E72E0-194E-400E-AE2D-234534721C3B}" type="pres">
      <dgm:prSet presAssocID="{7589EF52-F699-439E-8803-950C9062731C}" presName="firstNode" presStyleLbl="node1" presStyleIdx="0" presStyleCnt="2">
        <dgm:presLayoutVars>
          <dgm:bulletEnabled val="1"/>
        </dgm:presLayoutVars>
      </dgm:prSet>
      <dgm:spPr/>
    </dgm:pt>
    <dgm:pt modelId="{F1143B2B-96F8-47A7-A1A6-CEC435338EF6}" type="pres">
      <dgm:prSet presAssocID="{932AF63A-43FC-485C-AD13-FAD7919A1094}" presName="sibTrans" presStyleLbl="sibTrans2D1" presStyleIdx="0" presStyleCnt="1"/>
      <dgm:spPr/>
    </dgm:pt>
    <dgm:pt modelId="{C0390131-AA85-4014-AB24-8BACBF8C6C89}" type="pres">
      <dgm:prSet presAssocID="{27653E87-0875-4C3B-9DF4-B718DC38F38A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DE58B13D-258B-4F63-ABA3-22834C7FCEE0}" type="presOf" srcId="{7589EF52-F699-439E-8803-950C9062731C}" destId="{BF7E72E0-194E-400E-AE2D-234534721C3B}" srcOrd="0" destOrd="0" presId="urn:microsoft.com/office/officeart/2005/8/layout/bProcess2"/>
    <dgm:cxn modelId="{7E846A5B-3F17-4233-8198-A876F6CBC682}" type="presOf" srcId="{27653E87-0875-4C3B-9DF4-B718DC38F38A}" destId="{C0390131-AA85-4014-AB24-8BACBF8C6C89}" srcOrd="0" destOrd="0" presId="urn:microsoft.com/office/officeart/2005/8/layout/bProcess2"/>
    <dgm:cxn modelId="{EFEFF646-EB27-417C-A192-1E6212160A96}" srcId="{2041E4AD-6A62-400E-B7DA-62EF63571F68}" destId="{27653E87-0875-4C3B-9DF4-B718DC38F38A}" srcOrd="1" destOrd="0" parTransId="{43BB3E29-CEE6-4161-AAFA-58C47139D678}" sibTransId="{98D523C8-5A3F-498C-B8D0-8E4B557EEE37}"/>
    <dgm:cxn modelId="{DC8F9E4E-0C15-45F0-85BA-2B3A4F923CBE}" type="presOf" srcId="{932AF63A-43FC-485C-AD13-FAD7919A1094}" destId="{F1143B2B-96F8-47A7-A1A6-CEC435338EF6}" srcOrd="0" destOrd="0" presId="urn:microsoft.com/office/officeart/2005/8/layout/bProcess2"/>
    <dgm:cxn modelId="{04724BED-45AD-46B9-8E08-543A7DAE1BFE}" srcId="{2041E4AD-6A62-400E-B7DA-62EF63571F68}" destId="{7589EF52-F699-439E-8803-950C9062731C}" srcOrd="0" destOrd="0" parTransId="{A624CDCA-4673-4B92-B905-36D29C261AA3}" sibTransId="{932AF63A-43FC-485C-AD13-FAD7919A1094}"/>
    <dgm:cxn modelId="{5AAF4AEE-91BB-40F5-AEA0-A7C8FA827330}" type="presOf" srcId="{2041E4AD-6A62-400E-B7DA-62EF63571F68}" destId="{91109641-E214-422E-AA71-0A9AF429B4A3}" srcOrd="0" destOrd="0" presId="urn:microsoft.com/office/officeart/2005/8/layout/bProcess2"/>
    <dgm:cxn modelId="{9DF8930E-6899-441E-ADD5-36FDB61C8815}" type="presParOf" srcId="{91109641-E214-422E-AA71-0A9AF429B4A3}" destId="{BF7E72E0-194E-400E-AE2D-234534721C3B}" srcOrd="0" destOrd="0" presId="urn:microsoft.com/office/officeart/2005/8/layout/bProcess2"/>
    <dgm:cxn modelId="{1EBC4F10-41BE-4DA7-9690-9882B85D06D5}" type="presParOf" srcId="{91109641-E214-422E-AA71-0A9AF429B4A3}" destId="{F1143B2B-96F8-47A7-A1A6-CEC435338EF6}" srcOrd="1" destOrd="0" presId="urn:microsoft.com/office/officeart/2005/8/layout/bProcess2"/>
    <dgm:cxn modelId="{CC1FB9DC-D81C-4D8F-8095-99C34816A7BC}" type="presParOf" srcId="{91109641-E214-422E-AA71-0A9AF429B4A3}" destId="{C0390131-AA85-4014-AB24-8BACBF8C6C89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8F85A-54AF-494B-9801-903287A9E25E}">
      <dsp:nvSpPr>
        <dsp:cNvPr id="0" name=""/>
        <dsp:cNvSpPr/>
      </dsp:nvSpPr>
      <dsp:spPr>
        <a:xfrm>
          <a:off x="758037" y="2781"/>
          <a:ext cx="3071926" cy="10347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tijekom 4. i 5.stoljeća barbarski narodi prodiru na teritorij Zapadnog Rimskog Carstva</a:t>
          </a:r>
          <a:endParaRPr lang="en-US" sz="1800" kern="1200"/>
        </a:p>
      </dsp:txBody>
      <dsp:txXfrm>
        <a:off x="788344" y="33088"/>
        <a:ext cx="3011312" cy="974140"/>
      </dsp:txXfrm>
    </dsp:sp>
    <dsp:sp modelId="{584B6BC2-3C10-418B-A666-3A5FDD4AA700}">
      <dsp:nvSpPr>
        <dsp:cNvPr id="0" name=""/>
        <dsp:cNvSpPr/>
      </dsp:nvSpPr>
      <dsp:spPr>
        <a:xfrm rot="5400000">
          <a:off x="2099984" y="1063404"/>
          <a:ext cx="388032" cy="465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154309" y="1102207"/>
        <a:ext cx="279383" cy="271622"/>
      </dsp:txXfrm>
    </dsp:sp>
    <dsp:sp modelId="{91C91CC7-C652-4E7F-82D7-117764D99A8B}">
      <dsp:nvSpPr>
        <dsp:cNvPr id="0" name=""/>
        <dsp:cNvSpPr/>
      </dsp:nvSpPr>
      <dsp:spPr>
        <a:xfrm>
          <a:off x="758037" y="1554913"/>
          <a:ext cx="3071926" cy="10347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barbari – nomadi, nepismeni, mnogobošci.... </a:t>
          </a:r>
          <a:endParaRPr lang="en-US" sz="1800" kern="1200"/>
        </a:p>
      </dsp:txBody>
      <dsp:txXfrm>
        <a:off x="788344" y="1585220"/>
        <a:ext cx="3011312" cy="974140"/>
      </dsp:txXfrm>
    </dsp:sp>
    <dsp:sp modelId="{0D643224-FAD8-4592-9C11-4420A0BED73E}">
      <dsp:nvSpPr>
        <dsp:cNvPr id="0" name=""/>
        <dsp:cNvSpPr/>
      </dsp:nvSpPr>
      <dsp:spPr>
        <a:xfrm rot="5400000">
          <a:off x="2099984" y="2615536"/>
          <a:ext cx="388032" cy="465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154309" y="2654339"/>
        <a:ext cx="279383" cy="271622"/>
      </dsp:txXfrm>
    </dsp:sp>
    <dsp:sp modelId="{E341ABBE-5CFD-461C-8861-D351189D56D0}">
      <dsp:nvSpPr>
        <dsp:cNvPr id="0" name=""/>
        <dsp:cNvSpPr/>
      </dsp:nvSpPr>
      <dsp:spPr>
        <a:xfrm>
          <a:off x="758037" y="3107044"/>
          <a:ext cx="3071926" cy="10347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nestaju rimski gradovi</a:t>
          </a:r>
          <a:endParaRPr lang="en-US" sz="1800" kern="1200"/>
        </a:p>
      </dsp:txBody>
      <dsp:txXfrm>
        <a:off x="788344" y="3137351"/>
        <a:ext cx="3011312" cy="974140"/>
      </dsp:txXfrm>
    </dsp:sp>
    <dsp:sp modelId="{D4705D6E-15C6-4179-913A-FF237BFE272E}">
      <dsp:nvSpPr>
        <dsp:cNvPr id="0" name=""/>
        <dsp:cNvSpPr/>
      </dsp:nvSpPr>
      <dsp:spPr>
        <a:xfrm rot="5400000">
          <a:off x="2099984" y="4167667"/>
          <a:ext cx="388032" cy="465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154309" y="4206470"/>
        <a:ext cx="279383" cy="271622"/>
      </dsp:txXfrm>
    </dsp:sp>
    <dsp:sp modelId="{A627E135-E4D3-4572-9375-930D1B00FBC6}">
      <dsp:nvSpPr>
        <dsp:cNvPr id="0" name=""/>
        <dsp:cNvSpPr/>
      </dsp:nvSpPr>
      <dsp:spPr>
        <a:xfrm>
          <a:off x="758037" y="4659176"/>
          <a:ext cx="3071926" cy="10347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najmoćnija barbarska država bila je Franačka</a:t>
          </a:r>
          <a:endParaRPr lang="en-US" sz="1800" kern="1200"/>
        </a:p>
      </dsp:txBody>
      <dsp:txXfrm>
        <a:off x="788344" y="4689483"/>
        <a:ext cx="3011312" cy="974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E72E0-194E-400E-AE2D-234534721C3B}">
      <dsp:nvSpPr>
        <dsp:cNvPr id="0" name=""/>
        <dsp:cNvSpPr/>
      </dsp:nvSpPr>
      <dsp:spPr>
        <a:xfrm>
          <a:off x="1044" y="464963"/>
          <a:ext cx="3421410" cy="34214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i="1" kern="1200"/>
            <a:t>država ustanovljena nakon seobe germanskog plemena zvanog Franci na područje nekadašnje rimske provincije Galije, tj. današnje Francuske</a:t>
          </a:r>
          <a:endParaRPr lang="en-US" sz="2100" kern="1200"/>
        </a:p>
      </dsp:txBody>
      <dsp:txXfrm>
        <a:off x="502098" y="966017"/>
        <a:ext cx="2419302" cy="2419302"/>
      </dsp:txXfrm>
    </dsp:sp>
    <dsp:sp modelId="{F1143B2B-96F8-47A7-A1A6-CEC435338EF6}">
      <dsp:nvSpPr>
        <dsp:cNvPr id="0" name=""/>
        <dsp:cNvSpPr/>
      </dsp:nvSpPr>
      <dsp:spPr>
        <a:xfrm rot="5400000">
          <a:off x="3704721" y="1722332"/>
          <a:ext cx="1197493" cy="906673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90131-AA85-4014-AB24-8BACBF8C6C89}">
      <dsp:nvSpPr>
        <dsp:cNvPr id="0" name=""/>
        <dsp:cNvSpPr/>
      </dsp:nvSpPr>
      <dsp:spPr>
        <a:xfrm>
          <a:off x="5133160" y="464963"/>
          <a:ext cx="3421410" cy="34214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i="1" kern="1200"/>
            <a:t>Franci postali prvi germanski narod kojemu je dopušteno da se stalno naseli na rimskom tlu</a:t>
          </a:r>
          <a:endParaRPr lang="en-US" sz="2100" kern="1200"/>
        </a:p>
      </dsp:txBody>
      <dsp:txXfrm>
        <a:off x="5634214" y="966017"/>
        <a:ext cx="2419302" cy="2419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C24BD3-F160-4948-ABF6-395B9A539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64232A0-530A-40C3-B470-75A24C59A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511408-5731-4194-8C68-7F90BD0D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373296C-22A3-4E43-A0E8-D304ECE0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5825DC3-D372-43E7-A2F4-710574C1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5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068ED3-C7E6-47B6-8908-9ADF6BD5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21AC1B8-E9D7-4D93-9DDF-64940F92C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E229CF-B938-4DA6-B09A-2E204066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6A0380F-4859-4A8F-BED3-186565DAC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8623582-1C09-425A-B65C-501426E3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374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E574174-2290-45F2-A627-BFBAF4406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55E6045-7A97-4778-B081-A75104755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4E84B3-C872-4315-A2AA-8D22BC9B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90EBF8-B4C4-49E2-BF39-E2546AEC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FA92BA0-D07E-483E-9D19-1971452F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178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6E1C25-4B5B-4D16-8F22-F2E75356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8A0CB8-9E9C-4FCC-B546-CAE19FE6A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FEB22D8-2D7B-4BCD-BD24-2E100BDA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4E9A0EF-8E9C-4DA1-8ACA-B4812813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09E1650-3404-49FC-962A-526D797F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010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4CDA63-2008-4883-AC17-82EDD09D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7A86AC8-AF2F-4470-A849-5F981DAC1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CFE567-1BEF-4C93-855A-B864762B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8D52503-6812-4904-AADA-79AC21B5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7ECD7E3-FC8F-4C2F-A49A-FDFE82E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988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4FF52-371F-4F1E-BFE5-5899E403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F15915-C21A-4528-B509-178A7CDB2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9D0FEE7-EC6A-43B8-945F-9AA177CDC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1952FEC-41A9-4625-B925-6AD5B8FD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4735C52-34B4-4160-8CA6-FA897E7D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5B77E14-F1D5-4E32-853C-F7D79AD9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741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16676F-33CF-421A-BBA7-1B68126A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6ADD3FB-7668-447F-93CE-AA4B0F731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67239DE-65D5-4390-B849-6BC17490D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8D771C3-D966-4C99-A5FF-EDD78A75F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C9CCAF1-E627-495C-B560-9D8E052D3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110BEEB-AEBA-4F36-B770-C689DCD6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A41BBE4-A618-490D-8BA1-BECD80F3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05DE46D-580A-4A37-9653-57E78DBB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865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A25159-2D66-4BE3-A303-9C4EA44E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6CA503E-FE40-40D2-993F-7994A0E67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52C504F-CCEE-405C-B385-216225F7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7D962A1-F11A-4D1E-A429-D07BA923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123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05D87B0-6682-431E-92EA-25BD90634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7F8CF84-A5BE-42AE-AB0B-2B1A50E9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53F55FC-E7CF-4D64-A80D-2AF3605D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677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201BDA-013F-4B3E-93A7-89953BA2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955029-3683-472F-B18E-89C89D25B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C0A816D-037F-4132-843F-FEB943CE9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DFD502A-35D9-43B6-A891-577B2734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15C5587-9278-4B5A-8961-DEB02280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BBCF3B4-F135-4B76-AC6A-6FEE1FBD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186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D239EE-DFD2-44FC-8483-6B0994C7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09FA370-5D76-4B57-AC19-EF1482B74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059A25A-6DE8-42DD-988D-A674DB674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92F7842-EDAD-4D44-BD44-277E40E3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BBF4B64-9064-4E7E-9324-9BE23AF3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E0DA022-D18C-4155-BEF5-44BD5222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34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57D38F3-4CEC-455E-A51A-7E1FBB88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84EE6EE-6DD1-4A84-8620-2A62B8672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DAC92A4-6D6E-40BF-89A2-7DF85229B5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2CF98-60E7-44C9-8AE7-7F49061F6E26}" type="datetimeFigureOut">
              <a:rPr lang="sr-Latn-CS" smtClean="0"/>
              <a:pPr/>
              <a:t>27.10.2020.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11A869-D8D2-4CE3-ACEF-727E4344E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374CF66-9CF7-4580-8A4F-AEC44CBFC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71E30-5EB2-45AD-BACE-2CC8361072A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213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3274592"/>
          </a:xfrm>
        </p:spPr>
        <p:txBody>
          <a:bodyPr anchor="ctr">
            <a:normAutofit/>
          </a:bodyPr>
          <a:lstStyle/>
          <a:p>
            <a:r>
              <a:rPr lang="hr-HR" sz="5800"/>
              <a:t>Ranosrednjovjekovna Europa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514052"/>
            <a:ext cx="6858000" cy="651910"/>
          </a:xfrm>
        </p:spPr>
        <p:txBody>
          <a:bodyPr anchor="ctr">
            <a:normAutofit/>
          </a:bodyPr>
          <a:lstStyle/>
          <a:p>
            <a:endParaRPr lang="hr-HR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1FC3C54D-7422-4FA7-A11B-894CB833F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0" y="643466"/>
            <a:ext cx="7165358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366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6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hrvatski-vojnik.hr/hrvatski-vojnik/2242009/bpictures/Karlo%20Veliki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53884" y="643467"/>
            <a:ext cx="3036230" cy="5571066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18858" y="1373034"/>
            <a:ext cx="5421465" cy="4111932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6" name="Rectangle 5"/>
          <p:cNvSpPr/>
          <p:nvPr/>
        </p:nvSpPr>
        <p:spPr>
          <a:xfrm>
            <a:off x="2786050" y="5000636"/>
            <a:ext cx="357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sz="2000" i="1" dirty="0"/>
              <a:t>Izgled franačke vojske u 9. st</a:t>
            </a:r>
            <a:r>
              <a:rPr lang="hr-HR" i="1" dirty="0"/>
              <a:t>.</a:t>
            </a:r>
            <a:endParaRPr lang="hr-H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:a16="http://schemas.microsoft.com/office/drawing/2014/main" id="{9FA879BF-0F5C-415E-8687-2F96EE08F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 Božić 25. prosinca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800.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papa je okrunio Karla Velikog za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cara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Svetog Rimskog Carstva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formalno prizn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anje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nasljedstv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nad Zapadnim Rimskim Carstvom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sukob s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Bizant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689ACB9-C835-4B2F-9926-1ADC201CC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0" r="23778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4E3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2D814A-21A5-4D4A-8930-25EF2FC5B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22304" r="-1" b="7571"/>
          <a:stretch/>
        </p:blipFill>
        <p:spPr bwMode="auto">
          <a:xfrm>
            <a:off x="20" y="10"/>
            <a:ext cx="9143979" cy="685799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4512879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2086" y="1913950"/>
            <a:ext cx="3153102" cy="1342754"/>
          </a:xfrm>
        </p:spPr>
        <p:txBody>
          <a:bodyPr>
            <a:normAutofit/>
          </a:bodyPr>
          <a:lstStyle/>
          <a:p>
            <a:pPr algn="ctr"/>
            <a:endParaRPr lang="hr-HR" sz="31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3337139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528" y="2636913"/>
            <a:ext cx="4189351" cy="4104454"/>
          </a:xfrm>
        </p:spPr>
        <p:txBody>
          <a:bodyPr anchor="ctr">
            <a:normAutofit/>
          </a:bodyPr>
          <a:lstStyle/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vi-VN" sz="2000" b="1" u="sng" dirty="0">
                <a:cs typeface="Times New Roman" pitchFamily="18" charset="0"/>
              </a:rPr>
              <a:t>812.</a:t>
            </a:r>
            <a:r>
              <a:rPr lang="hr-HR" sz="2000" b="1" u="sng" dirty="0">
                <a:cs typeface="Times New Roman" pitchFamily="18" charset="0"/>
              </a:rPr>
              <a:t> mir u Aachenu</a:t>
            </a:r>
            <a:r>
              <a:rPr lang="hr-HR" sz="2000" b="1" dirty="0">
                <a:cs typeface="Times New Roman" pitchFamily="18" charset="0"/>
              </a:rPr>
              <a:t>: </a:t>
            </a:r>
          </a:p>
          <a:p>
            <a:pPr marL="704088" lvl="2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vi-VN" sz="2000" dirty="0">
                <a:cs typeface="Times New Roman" pitchFamily="18" charset="0"/>
              </a:rPr>
              <a:t>Bizant je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vi-VN" sz="2000" dirty="0">
                <a:cs typeface="Times New Roman" pitchFamily="18" charset="0"/>
              </a:rPr>
              <a:t>priznao Karla Velikog kao vladara Rimskog Carstva</a:t>
            </a:r>
            <a:endParaRPr lang="hr-HR" sz="2000" dirty="0">
              <a:cs typeface="Times New Roman" pitchFamily="18" charset="0"/>
            </a:endParaRPr>
          </a:p>
          <a:p>
            <a:pPr marL="704088" lvl="2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hr-HR" sz="2000" dirty="0"/>
              <a:t>podjela teritorija:</a:t>
            </a:r>
          </a:p>
          <a:p>
            <a:pPr lvl="2"/>
            <a:r>
              <a:rPr lang="hr-HR" sz="2000" dirty="0"/>
              <a:t>Bizant </a:t>
            </a:r>
            <a:r>
              <a:rPr lang="hr-HR" sz="2000" dirty="0">
                <a:sym typeface="Wingdings" pitchFamily="2" charset="2"/>
              </a:rPr>
              <a:t> Venecija i Dalmacija</a:t>
            </a:r>
          </a:p>
          <a:p>
            <a:pPr lvl="2"/>
            <a:r>
              <a:rPr lang="hr-HR" sz="2000" dirty="0">
                <a:sym typeface="Wingdings" pitchFamily="2" charset="2"/>
              </a:rPr>
              <a:t>Franačka  Istra, Primorska i Panonska Hrvatska</a:t>
            </a:r>
            <a:endParaRPr lang="hr-HR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706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22638" y="1172029"/>
            <a:ext cx="3413905" cy="4513942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428604"/>
            <a:ext cx="5834090" cy="5659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podizanje razine pismenosti i kulture </a:t>
            </a:r>
          </a:p>
          <a:p>
            <a:r>
              <a:rPr lang="hr-HR" sz="2400" dirty="0"/>
              <a:t>uzor u antičkome Rimu </a:t>
            </a:r>
            <a:r>
              <a:rPr lang="hr-HR" sz="2400" dirty="0">
                <a:sym typeface="Wingdings" pitchFamily="2" charset="2"/>
              </a:rPr>
              <a:t></a:t>
            </a:r>
            <a:r>
              <a:rPr lang="hr-HR" sz="2400" b="1" dirty="0"/>
              <a:t>karolinška renesansa</a:t>
            </a:r>
          </a:p>
          <a:p>
            <a:r>
              <a:rPr lang="hr-HR" sz="2400" dirty="0"/>
              <a:t>Karlo Veliki na svome dvoru okuplja najučenije ljude tog vremena (Erhardt, Alkuin)</a:t>
            </a:r>
          </a:p>
          <a:p>
            <a:r>
              <a:rPr lang="hr-HR" sz="2400" dirty="0"/>
              <a:t>c</a:t>
            </a:r>
            <a:r>
              <a:rPr lang="it-IT" sz="2400" dirty="0"/>
              <a:t>entri nove učenosti bili su samostani</a:t>
            </a:r>
            <a:r>
              <a:rPr lang="hr-HR" sz="2400" dirty="0"/>
              <a:t>, svećenici rijetki pismeni ljudi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23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1454" y="643467"/>
            <a:ext cx="5181091" cy="5571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6521368" cy="60431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17273" t="7255" b="183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2605" y="-2"/>
            <a:ext cx="4081395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88273" y="632990"/>
            <a:ext cx="3046982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31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773" y="1774372"/>
            <a:ext cx="3046981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/>
            <a:r>
              <a:rPr lang="en-US" sz="1600" i="1" dirty="0" err="1"/>
              <a:t>Znanja</a:t>
            </a:r>
            <a:r>
              <a:rPr lang="en-US" sz="1600" i="1" dirty="0"/>
              <a:t> </a:t>
            </a:r>
            <a:r>
              <a:rPr lang="en-US" sz="1600" i="1" dirty="0" err="1"/>
              <a:t>koja</a:t>
            </a:r>
            <a:r>
              <a:rPr lang="en-US" sz="1600" i="1" dirty="0"/>
              <a:t> </a:t>
            </a:r>
            <a:r>
              <a:rPr lang="en-US" sz="1600" i="1" dirty="0" err="1"/>
              <a:t>su</a:t>
            </a:r>
            <a:r>
              <a:rPr lang="en-US" sz="1600" i="1" dirty="0"/>
              <a:t> se </a:t>
            </a:r>
            <a:r>
              <a:rPr lang="en-US" sz="1600" i="1" dirty="0" err="1"/>
              <a:t>dobivala</a:t>
            </a:r>
            <a:r>
              <a:rPr lang="en-US" sz="1600" i="1" dirty="0"/>
              <a:t> u </a:t>
            </a:r>
            <a:r>
              <a:rPr lang="en-US" sz="1600" i="1" dirty="0" err="1"/>
              <a:t>karolinškim</a:t>
            </a:r>
            <a:r>
              <a:rPr lang="en-US" sz="1600" i="1" dirty="0"/>
              <a:t> </a:t>
            </a:r>
            <a:r>
              <a:rPr lang="en-US" sz="1600" i="1" dirty="0" err="1"/>
              <a:t>školama</a:t>
            </a:r>
            <a:r>
              <a:rPr lang="en-US" sz="1600" i="1" dirty="0"/>
              <a:t> </a:t>
            </a:r>
            <a:r>
              <a:rPr lang="en-US" sz="1600" i="1" dirty="0" err="1"/>
              <a:t>organizirana</a:t>
            </a:r>
            <a:r>
              <a:rPr lang="en-US" sz="1600" i="1" dirty="0"/>
              <a:t> </a:t>
            </a:r>
            <a:r>
              <a:rPr lang="en-US" sz="1600" i="1" dirty="0" err="1"/>
              <a:t>su</a:t>
            </a:r>
            <a:r>
              <a:rPr lang="en-US" sz="1600" i="1" dirty="0"/>
              <a:t> po </a:t>
            </a:r>
            <a:r>
              <a:rPr lang="en-US" sz="1600" i="1" dirty="0" err="1"/>
              <a:t>principu</a:t>
            </a:r>
            <a:r>
              <a:rPr lang="en-US" sz="1600" i="1" dirty="0"/>
              <a:t> </a:t>
            </a:r>
            <a:r>
              <a:rPr lang="en-US" sz="1600" i="1" dirty="0" err="1"/>
              <a:t>sedam</a:t>
            </a:r>
            <a:r>
              <a:rPr lang="en-US" sz="1600" i="1" dirty="0"/>
              <a:t> </a:t>
            </a:r>
            <a:r>
              <a:rPr lang="en-US" sz="1600" i="1" dirty="0" err="1"/>
              <a:t>slobodnih</a:t>
            </a:r>
            <a:r>
              <a:rPr lang="en-US" sz="1600" i="1" dirty="0"/>
              <a:t> </a:t>
            </a:r>
            <a:r>
              <a:rPr lang="en-US" sz="1600" i="1" dirty="0" err="1"/>
              <a:t>umjetnosti</a:t>
            </a:r>
            <a:r>
              <a:rPr lang="en-US" sz="1600" i="1" dirty="0"/>
              <a:t>, </a:t>
            </a:r>
            <a:r>
              <a:rPr lang="en-US" sz="1600" i="1" dirty="0" err="1"/>
              <a:t>podijeljene</a:t>
            </a:r>
            <a:r>
              <a:rPr lang="en-US" sz="1600" i="1" dirty="0"/>
              <a:t> </a:t>
            </a:r>
            <a:r>
              <a:rPr lang="en-US" sz="1600" i="1" dirty="0" err="1"/>
              <a:t>na</a:t>
            </a:r>
            <a:r>
              <a:rPr lang="en-US" sz="1600" i="1" dirty="0"/>
              <a:t> </a:t>
            </a:r>
            <a:r>
              <a:rPr lang="en-US" sz="1600" i="1" dirty="0" err="1"/>
              <a:t>dva</a:t>
            </a:r>
            <a:r>
              <a:rPr lang="en-US" sz="1600" i="1" dirty="0"/>
              <a:t> </a:t>
            </a:r>
            <a:r>
              <a:rPr lang="en-US" sz="1600" i="1" dirty="0" err="1"/>
              <a:t>stupnja</a:t>
            </a:r>
            <a:r>
              <a:rPr lang="en-US" sz="1600" i="1" dirty="0"/>
              <a:t>: trivium (</a:t>
            </a:r>
            <a:r>
              <a:rPr lang="en-US" sz="1600" i="1" dirty="0" err="1"/>
              <a:t>gramatika</a:t>
            </a:r>
            <a:r>
              <a:rPr lang="en-US" sz="1600" i="1" dirty="0"/>
              <a:t>, </a:t>
            </a:r>
            <a:r>
              <a:rPr lang="en-US" sz="1600" i="1" dirty="0" err="1"/>
              <a:t>retorika</a:t>
            </a:r>
            <a:r>
              <a:rPr lang="en-US" sz="1600" i="1" dirty="0"/>
              <a:t> </a:t>
            </a:r>
            <a:r>
              <a:rPr lang="en-US" sz="1600" i="1" dirty="0" err="1"/>
              <a:t>i</a:t>
            </a:r>
            <a:r>
              <a:rPr lang="en-US" sz="1600" i="1" dirty="0"/>
              <a:t> </a:t>
            </a:r>
            <a:r>
              <a:rPr lang="en-US" sz="1600" i="1" dirty="0" err="1"/>
              <a:t>dijalektika</a:t>
            </a:r>
            <a:r>
              <a:rPr lang="en-US" sz="1600" i="1" dirty="0"/>
              <a:t>) </a:t>
            </a:r>
            <a:r>
              <a:rPr lang="en-US" sz="1600" i="1" dirty="0" err="1"/>
              <a:t>i</a:t>
            </a:r>
            <a:r>
              <a:rPr lang="en-US" sz="1600" i="1" dirty="0"/>
              <a:t> quadrivium (</a:t>
            </a:r>
            <a:r>
              <a:rPr lang="en-US" sz="1600" i="1" dirty="0" err="1"/>
              <a:t>aritmetika</a:t>
            </a:r>
            <a:r>
              <a:rPr lang="en-US" sz="1600" i="1" dirty="0"/>
              <a:t>, </a:t>
            </a:r>
            <a:r>
              <a:rPr lang="en-US" sz="1600" i="1" dirty="0" err="1"/>
              <a:t>geometrija</a:t>
            </a:r>
            <a:r>
              <a:rPr lang="en-US" sz="1600" i="1" dirty="0"/>
              <a:t>, </a:t>
            </a:r>
            <a:r>
              <a:rPr lang="en-US" sz="1600" i="1" dirty="0" err="1"/>
              <a:t>astronomija</a:t>
            </a:r>
            <a:r>
              <a:rPr lang="en-US" sz="1600" i="1" dirty="0"/>
              <a:t> </a:t>
            </a:r>
            <a:r>
              <a:rPr lang="en-US" sz="1600" i="1" dirty="0" err="1"/>
              <a:t>i</a:t>
            </a:r>
            <a:r>
              <a:rPr lang="en-US" sz="1600" i="1" dirty="0"/>
              <a:t> </a:t>
            </a:r>
            <a:r>
              <a:rPr lang="en-US" sz="1600" i="1" dirty="0" err="1"/>
              <a:t>glazba</a:t>
            </a:r>
            <a:r>
              <a:rPr lang="en-US" sz="1600" i="1" dirty="0"/>
              <a:t>). </a:t>
            </a:r>
            <a:r>
              <a:rPr lang="en-US" sz="1600" i="1" dirty="0" err="1"/>
              <a:t>Glavne</a:t>
            </a:r>
            <a:r>
              <a:rPr lang="en-US" sz="1600" i="1" dirty="0"/>
              <a:t> </a:t>
            </a:r>
            <a:r>
              <a:rPr lang="en-US" sz="1600" i="1" dirty="0" err="1"/>
              <a:t>stvari</a:t>
            </a:r>
            <a:r>
              <a:rPr lang="en-US" sz="1600" i="1" dirty="0"/>
              <a:t> </a:t>
            </a:r>
            <a:r>
              <a:rPr lang="en-US" sz="1600" i="1" dirty="0" err="1"/>
              <a:t>koje</a:t>
            </a:r>
            <a:r>
              <a:rPr lang="en-US" sz="1600" i="1" dirty="0"/>
              <a:t> </a:t>
            </a:r>
            <a:r>
              <a:rPr lang="en-US" sz="1600" i="1" dirty="0" err="1"/>
              <a:t>su</a:t>
            </a:r>
            <a:r>
              <a:rPr lang="en-US" sz="1600" i="1" dirty="0"/>
              <a:t> </a:t>
            </a:r>
            <a:r>
              <a:rPr lang="en-US" sz="1600" i="1" dirty="0" err="1"/>
              <a:t>učenici</a:t>
            </a:r>
            <a:r>
              <a:rPr lang="en-US" sz="1600" i="1" dirty="0"/>
              <a:t> </a:t>
            </a:r>
            <a:r>
              <a:rPr lang="en-US" sz="1600" i="1" dirty="0" err="1"/>
              <a:t>naučili</a:t>
            </a:r>
            <a:r>
              <a:rPr lang="en-US" sz="1600" i="1" dirty="0"/>
              <a:t> </a:t>
            </a:r>
            <a:r>
              <a:rPr lang="en-US" sz="1600" i="1" dirty="0" err="1"/>
              <a:t>bilo</a:t>
            </a:r>
            <a:r>
              <a:rPr lang="en-US" sz="1600" i="1" dirty="0"/>
              <a:t> je </a:t>
            </a:r>
            <a:r>
              <a:rPr lang="en-US" sz="1600" i="1" dirty="0" err="1"/>
              <a:t>čitanje</a:t>
            </a:r>
            <a:r>
              <a:rPr lang="en-US" sz="1600" i="1" dirty="0"/>
              <a:t> </a:t>
            </a:r>
            <a:r>
              <a:rPr lang="en-US" sz="1600" i="1" dirty="0" err="1"/>
              <a:t>i</a:t>
            </a:r>
            <a:r>
              <a:rPr lang="en-US" sz="1600" i="1" dirty="0"/>
              <a:t> </a:t>
            </a:r>
            <a:r>
              <a:rPr lang="en-US" sz="1600" i="1" dirty="0" err="1"/>
              <a:t>pisanje</a:t>
            </a:r>
            <a:r>
              <a:rPr lang="en-US" sz="1600" i="1"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2600" y="1224139"/>
            <a:ext cx="3968749" cy="4409721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92648" y="1514078"/>
            <a:ext cx="3968751" cy="3829844"/>
          </a:xfrm>
          <a:prstGeom prst="rect">
            <a:avLst/>
          </a:prstGeom>
          <a:noFill/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EBE7260-FABB-4E56-8A58-CE829FC3F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420" y="1209863"/>
            <a:ext cx="3231160" cy="44382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0632" y="643466"/>
            <a:ext cx="8162735" cy="5571067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75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88533" y="643467"/>
            <a:ext cx="6366933" cy="5571066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341" r="2537" b="1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0357" y="1407178"/>
            <a:ext cx="3610990" cy="3990044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92647" y="2771435"/>
            <a:ext cx="3610991" cy="1308984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endParaRPr lang="hr-HR">
              <a:solidFill>
                <a:schemeClr val="bg1"/>
              </a:solidFill>
            </a:endParaRPr>
          </a:p>
        </p:txBody>
      </p:sp>
      <p:pic>
        <p:nvPicPr>
          <p:cNvPr id="7" name="Rezervirano mjesto sadržaja 4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E9DC6078-A5D8-4F5F-A888-70DF27D6B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" r="1" b="1"/>
          <a:stretch/>
        </p:blipFill>
        <p:spPr>
          <a:xfrm>
            <a:off x="630936" y="2516777"/>
            <a:ext cx="4677156" cy="3660185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60136" y="2516777"/>
            <a:ext cx="2852928" cy="3660185"/>
          </a:xfrm>
        </p:spPr>
        <p:txBody>
          <a:bodyPr anchor="ctr">
            <a:normAutofit/>
          </a:bodyPr>
          <a:lstStyle/>
          <a:p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Nakon smrti Karla Velikog 814. borba za prijestolje</a:t>
            </a:r>
          </a:p>
          <a:p>
            <a:endParaRPr lang="hr-HR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600" u="sng">
                <a:latin typeface="Arial" panose="020B0604020202020204" pitchFamily="34" charset="0"/>
                <a:cs typeface="Arial" panose="020B0604020202020204" pitchFamily="34" charset="0"/>
              </a:rPr>
              <a:t>843. Verdunski sporazum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1600">
                <a:latin typeface="Arial" panose="020B0604020202020204" pitchFamily="34" charset="0"/>
                <a:cs typeface="Arial" panose="020B0604020202020204" pitchFamily="34" charset="0"/>
              </a:rPr>
              <a:t> carstvo se dijeli na tri dijela:</a:t>
            </a:r>
          </a:p>
          <a:p>
            <a:pPr lvl="1"/>
            <a:r>
              <a:rPr lang="hr-HR" sz="1600" i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Zapadno Franačko Carstvo (</a:t>
            </a:r>
            <a:r>
              <a:rPr lang="vi-VN" sz="1600" i="1">
                <a:latin typeface="Arial" panose="020B0604020202020204" pitchFamily="34" charset="0"/>
                <a:cs typeface="Arial" panose="020B0604020202020204" pitchFamily="34" charset="0"/>
              </a:rPr>
              <a:t>Karlo Ćelavi</a:t>
            </a:r>
            <a:r>
              <a:rPr lang="hr-HR" sz="1600" i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6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Francuska</a:t>
            </a:r>
            <a:endParaRPr lang="vi-VN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Istočno Franačko Carstvo  (</a:t>
            </a:r>
            <a:r>
              <a:rPr lang="vi-VN" sz="1600" i="1">
                <a:latin typeface="Arial" panose="020B0604020202020204" pitchFamily="34" charset="0"/>
                <a:cs typeface="Arial" panose="020B0604020202020204" pitchFamily="34" charset="0"/>
              </a:rPr>
              <a:t>Ludvig Njemački</a:t>
            </a:r>
            <a:r>
              <a:rPr lang="hr-HR" sz="1600" i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6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Njemačka</a:t>
            </a:r>
            <a:endParaRPr lang="vi-VN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Kraljevina Italije i Lotaringije (</a:t>
            </a:r>
            <a:r>
              <a:rPr lang="vi-VN" sz="1600" i="1">
                <a:latin typeface="Arial" panose="020B0604020202020204" pitchFamily="34" charset="0"/>
                <a:cs typeface="Arial" panose="020B0604020202020204" pitchFamily="34" charset="0"/>
              </a:rPr>
              <a:t>Lotar I.</a:t>
            </a:r>
            <a:r>
              <a:rPr lang="hr-HR" sz="1600" i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6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63" y="170412"/>
            <a:ext cx="7634200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endParaRPr lang="en-US" sz="4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857" r="8757" b="-2"/>
          <a:stretch/>
        </p:blipFill>
        <p:spPr bwMode="auto">
          <a:xfrm>
            <a:off x="149055" y="2410448"/>
            <a:ext cx="4352493" cy="3890357"/>
          </a:xfrm>
          <a:prstGeom prst="rect">
            <a:avLst/>
          </a:prstGeom>
        </p:spPr>
      </p:pic>
      <p:pic>
        <p:nvPicPr>
          <p:cNvPr id="4" name="Rezervirano mjesto sadržaja 4" descr="Slika na kojoj se prikazuje tekst, knjiga&#10;&#10;Opis je automatski generiran">
            <a:extLst>
              <a:ext uri="{FF2B5EF4-FFF2-40B4-BE49-F238E27FC236}">
                <a16:creationId xmlns:a16="http://schemas.microsoft.com/office/drawing/2014/main" id="{BA1FFE50-8AE1-40A4-B82F-A567BB896F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1" b="1"/>
          <a:stretch/>
        </p:blipFill>
        <p:spPr>
          <a:xfrm>
            <a:off x="4642450" y="2410448"/>
            <a:ext cx="4352492" cy="38903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hr-HR" dirty="0"/>
              <a:t>Istočno Franačko Carstvo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hr-HR" sz="1700"/>
              <a:t>U prvoj polovici .......... st. za kralja izabran ................ </a:t>
            </a:r>
          </a:p>
          <a:p>
            <a:r>
              <a:rPr lang="hr-HR" sz="1700"/>
              <a:t>Proširio ........... i ...............</a:t>
            </a:r>
          </a:p>
          <a:p>
            <a:r>
              <a:rPr lang="hr-HR" sz="1700"/>
              <a:t>........... godine papa ga je okrunio za ........</a:t>
            </a:r>
            <a:r>
              <a:rPr lang="hr-HR" sz="1700">
                <a:sym typeface="Wingdings" pitchFamily="2" charset="2"/>
              </a:rPr>
              <a:t></a:t>
            </a:r>
          </a:p>
          <a:p>
            <a:r>
              <a:rPr lang="hr-HR" sz="1700">
                <a:sym typeface="Wingdings" pitchFamily="2" charset="2"/>
              </a:rPr>
              <a:t>Nastaje ...........  ...........  .............  .......... ..........</a:t>
            </a:r>
            <a:r>
              <a:rPr lang="hr-HR" sz="1700"/>
              <a:t> ( I.Reich do 1805.)</a:t>
            </a:r>
          </a:p>
          <a:p>
            <a:r>
              <a:rPr lang="hr-HR" sz="1700"/>
              <a:t>Potvrdio je papinske posjede i osigurao sudjelovanje u izboru ...........</a:t>
            </a:r>
          </a:p>
          <a:p>
            <a:r>
              <a:rPr lang="hr-HR" sz="1700"/>
              <a:t>Tradicija ............... Carstva prenesena na ................ kraljeve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9C932-5CAF-4444-A4E3-0BC2035A0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4647" r="15647" b="-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solidFill>
            <a:srgbClr val="000000">
              <a:shade val="95000"/>
            </a:srgbClr>
          </a:solidFill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44CCF84-78C1-40BE-BCC7-E01C23496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25271" r="-1" b="11740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46716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380710" cy="48958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15" r="2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tartar\_Razmjena\dvukelic\Klio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106742"/>
            <a:ext cx="1347788" cy="352425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74" y="5157193"/>
            <a:ext cx="2103647" cy="10518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F207-EEFC-4A05-A0D8-D5506E52CB42}"/>
              </a:ext>
            </a:extLst>
          </p:cNvPr>
          <p:cNvSpPr txBox="1">
            <a:spLocks/>
          </p:cNvSpPr>
          <p:nvPr/>
        </p:nvSpPr>
        <p:spPr>
          <a:xfrm>
            <a:off x="1485900" y="1374205"/>
            <a:ext cx="6172200" cy="534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300" b="1" dirty="0">
                <a:latin typeface="Arial" panose="020B0604020202020204" pitchFamily="34" charset="0"/>
                <a:cs typeface="Arial" panose="020B0604020202020204" pitchFamily="34" charset="0"/>
              </a:rPr>
              <a:t>UPAMTIMO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A293BEBF-F8E9-4A1F-B046-2CCCE9A5C059}"/>
              </a:ext>
            </a:extLst>
          </p:cNvPr>
          <p:cNvSpPr txBox="1">
            <a:spLocks/>
          </p:cNvSpPr>
          <p:nvPr/>
        </p:nvSpPr>
        <p:spPr>
          <a:xfrm>
            <a:off x="899592" y="2132856"/>
            <a:ext cx="7398822" cy="31863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Franačka utemeljena 511. godine u Galiji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62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Klodvig</a:t>
            </a:r>
            <a:r>
              <a:rPr lang="hr-HR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iz dinastije </a:t>
            </a:r>
            <a:r>
              <a:rPr lang="hr-HR" sz="262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Merovinga</a:t>
            </a:r>
            <a:endParaRPr lang="hr-HR" sz="262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prihvatio kršćanstvo i utemeljio savez između Crkve i države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Pipin Mali i dinastija Karolinga, VIII. stoljeće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756. godine osnovana Papinska Država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738822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tartar\_Razmjena\dvukelic\Klio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106742"/>
            <a:ext cx="1347788" cy="352425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74" y="5157193"/>
            <a:ext cx="2103647" cy="10518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F207-EEFC-4A05-A0D8-D5506E52CB42}"/>
              </a:ext>
            </a:extLst>
          </p:cNvPr>
          <p:cNvSpPr txBox="1">
            <a:spLocks/>
          </p:cNvSpPr>
          <p:nvPr/>
        </p:nvSpPr>
        <p:spPr>
          <a:xfrm>
            <a:off x="1407148" y="1369181"/>
            <a:ext cx="6172200" cy="534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300" b="1" dirty="0">
                <a:latin typeface="Arial" panose="020B0604020202020204" pitchFamily="34" charset="0"/>
                <a:cs typeface="Arial" panose="020B0604020202020204" pitchFamily="34" charset="0"/>
              </a:rPr>
              <a:t>UPAMTIMO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D4C775C-E835-4208-9A83-10DBEFC260E4}"/>
              </a:ext>
            </a:extLst>
          </p:cNvPr>
          <p:cNvSpPr txBox="1">
            <a:spLocks/>
          </p:cNvSpPr>
          <p:nvPr/>
        </p:nvSpPr>
        <p:spPr>
          <a:xfrm>
            <a:off x="1007604" y="2224263"/>
            <a:ext cx="7847502" cy="34588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obveza plaćanja desetine prihoda Crkvi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800. godina papa okrunio Karla Velikog za cara Rimskog Carstva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sukob s Bizantom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812. mir u Aachenu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hrvatske kneževine pod vlašću Franaka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255766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tartar\_Razmjena\dvukelic\Klio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106742"/>
            <a:ext cx="1347788" cy="352425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74" y="5157193"/>
            <a:ext cx="2103647" cy="10518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F207-EEFC-4A05-A0D8-D5506E52CB42}"/>
              </a:ext>
            </a:extLst>
          </p:cNvPr>
          <p:cNvSpPr txBox="1">
            <a:spLocks/>
          </p:cNvSpPr>
          <p:nvPr/>
        </p:nvSpPr>
        <p:spPr>
          <a:xfrm>
            <a:off x="1485900" y="1391832"/>
            <a:ext cx="6172200" cy="534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300" b="1" dirty="0">
                <a:latin typeface="Arial" panose="020B0604020202020204" pitchFamily="34" charset="0"/>
                <a:cs typeface="Arial" panose="020B0604020202020204" pitchFamily="34" charset="0"/>
              </a:rPr>
              <a:t>UPAMTIMO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0C1F0AF0-E868-44A9-9AA5-0F44D6C1FF28}"/>
              </a:ext>
            </a:extLst>
          </p:cNvPr>
          <p:cNvSpPr txBox="1">
            <a:spLocks/>
          </p:cNvSpPr>
          <p:nvPr/>
        </p:nvSpPr>
        <p:spPr>
          <a:xfrm>
            <a:off x="1115616" y="2211848"/>
            <a:ext cx="6172200" cy="22732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karolinška renesansa – obnova kulture, umjetnosti i graditeljstva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razvoj pismenosti i kulture – samostani 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širenje kršćanstva na pokorene narode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slabljenje države nakon smrti Karla Velikog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648448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tartar\_Razmjena\dvukelic\Klio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106742"/>
            <a:ext cx="1347788" cy="352425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74" y="5157193"/>
            <a:ext cx="2103647" cy="10518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F207-EEFC-4A05-A0D8-D5506E52CB42}"/>
              </a:ext>
            </a:extLst>
          </p:cNvPr>
          <p:cNvSpPr txBox="1">
            <a:spLocks/>
          </p:cNvSpPr>
          <p:nvPr/>
        </p:nvSpPr>
        <p:spPr>
          <a:xfrm>
            <a:off x="1478588" y="1601154"/>
            <a:ext cx="6172200" cy="534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300" b="1" dirty="0">
                <a:latin typeface="Arial" panose="020B0604020202020204" pitchFamily="34" charset="0"/>
                <a:cs typeface="Arial" panose="020B0604020202020204" pitchFamily="34" charset="0"/>
              </a:rPr>
              <a:t>UPAMTIMO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792AFE4D-B032-4DE1-9A88-7C978D87C54E}"/>
              </a:ext>
            </a:extLst>
          </p:cNvPr>
          <p:cNvSpPr txBox="1">
            <a:spLocks/>
          </p:cNvSpPr>
          <p:nvPr/>
        </p:nvSpPr>
        <p:spPr>
          <a:xfrm>
            <a:off x="1223628" y="2564904"/>
            <a:ext cx="6172200" cy="22732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843. godina – mir u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Verdunu</a:t>
            </a:r>
            <a:endParaRPr lang="hr-H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podjela Carstva između Karlovih unuka na tri dijela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962. godina – Oton I. car Svetoga Rimskog Carstva Njemačke Narodnosti</a:t>
            </a:r>
          </a:p>
        </p:txBody>
      </p:sp>
    </p:spTree>
    <p:extLst>
      <p:ext uri="{BB962C8B-B14F-4D97-AF65-F5344CB8AC3E}">
        <p14:creationId xmlns:p14="http://schemas.microsoft.com/office/powerpoint/2010/main" val="309738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181996" cy="433869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209086"/>
            <a:ext cx="2907636" cy="4064925"/>
          </a:xfrm>
        </p:spPr>
        <p:txBody>
          <a:bodyPr anchor="ctr">
            <a:normAutofit/>
          </a:bodyPr>
          <a:lstStyle/>
          <a:p>
            <a:r>
              <a:rPr lang="hr-HR" sz="4400" dirty="0">
                <a:latin typeface="Times New Roman" pitchFamily="18" charset="0"/>
                <a:cs typeface="Times New Roman" pitchFamily="18" charset="0"/>
              </a:rPr>
              <a:t>Uvod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725F33-435F-480E-996D-205671CDC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5770" y="73152"/>
            <a:ext cx="884223" cy="232963"/>
            <a:chOff x="594360" y="73152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07687CC5-056E-447F-A348-E9196E73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B7194FF-E2A4-49A6-A54A-A0B6A1AC2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7ED6E1D0-56BF-487D-9BD1-5D8FD7938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D27C1B6-91C6-4DFC-99E9-F0B83DC5D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B4A16B45-8536-4A38-B36E-A26F7ACED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F64F5F52-7BB7-4B43-BB5B-67DB66689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89C00E1-E374-485E-A40E-BCF0E6C8A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AEDDA19-1BE9-4BD1-A087-11071390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9BF3970B-5A82-4527-AB38-536DF5FCF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B0A9D7D8-F150-43E1-83AD-CE553B3BD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5F94325E-CD9B-4404-A2CF-D130B5387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E5DF248-D56C-4D96-920E-D1FC7FDDA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0B1AD48-9001-4AEF-AA30-56CAEC2B7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864399F-6339-4CD7-A92C-52BA2D57A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BA4AC9BF-79DA-4D77-8227-BC5CC756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4310BC6-6BB6-49A0-88BA-4302E8E4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840B5CD-1F12-405E-89D3-92A9D1738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AD8181A7-FF60-4734-B51C-E622917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BF5BAC90-7E94-452F-B85C-17EB7C248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DABFDCB-F31D-4192-A6C4-9841F0E4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522FD9-729A-4AD7-AB73-7FE605F0D9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096242"/>
              </p:ext>
            </p:extLst>
          </p:nvPr>
        </p:nvGraphicFramePr>
        <p:xfrm>
          <a:off x="4210812" y="457200"/>
          <a:ext cx="4588002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E773EB-1EC1-4E49-9DE2-E6F460497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391"/>
            <a:ext cx="9144000" cy="19430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533" y="320675"/>
            <a:ext cx="8555615" cy="1325563"/>
          </a:xfrm>
        </p:spPr>
        <p:txBody>
          <a:bodyPr>
            <a:normAutofit/>
          </a:bodyPr>
          <a:lstStyle/>
          <a:p>
            <a:r>
              <a:rPr lang="hr-HR" sz="4700" dirty="0">
                <a:solidFill>
                  <a:schemeClr val="bg1"/>
                </a:solidFill>
              </a:rPr>
              <a:t>Franačka država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6D6C67-B9C9-4CB0-A20C-B5D41C32DA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543798"/>
              </p:ext>
            </p:extLst>
          </p:nvPr>
        </p:nvGraphicFramePr>
        <p:xfrm>
          <a:off x="293534" y="1976293"/>
          <a:ext cx="85556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r>
              <a:rPr lang="hr-HR" sz="4700" b="1"/>
              <a:t>Franačka država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Klodvig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iz dinastije (vladarske obitelji)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Merovinga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u="sng" dirty="0">
                <a:latin typeface="Arial" panose="020B0604020202020204" pitchFamily="34" charset="0"/>
                <a:cs typeface="Arial" panose="020B0604020202020204" pitchFamily="34" charset="0"/>
              </a:rPr>
              <a:t>511. ujedinio je Franke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prihvatio kršćanstvo</a:t>
            </a: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Pipin Mali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iz dinastije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Karolinga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 8.st. ponovno je ujedinio Franačku</a:t>
            </a:r>
          </a:p>
          <a:p>
            <a:r>
              <a:rPr lang="hr-HR" sz="1800" i="1" dirty="0">
                <a:latin typeface="Arial" panose="020B0604020202020204" pitchFamily="34" charset="0"/>
                <a:cs typeface="Arial" panose="020B0604020202020204" pitchFamily="34" charset="0"/>
              </a:rPr>
              <a:t>postao je izabrani kralj Franačke uz papin blagoslov i podršku vodećih ljudi Franačke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756. proglasio je </a:t>
            </a:r>
            <a:r>
              <a:rPr lang="hr-HR" u="sng" dirty="0">
                <a:latin typeface="Arial" panose="020B0604020202020204" pitchFamily="34" charset="0"/>
                <a:cs typeface="Arial" panose="020B0604020202020204" pitchFamily="34" charset="0"/>
              </a:rPr>
              <a:t>Papinsku Državu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zgrada, drveni, stol, sjedenje&#10;&#10;Opis je automatski generiran">
            <a:extLst>
              <a:ext uri="{FF2B5EF4-FFF2-40B4-BE49-F238E27FC236}">
                <a16:creationId xmlns:a16="http://schemas.microsoft.com/office/drawing/2014/main" id="{B6E4E08B-6D8D-4572-B311-1849A8ADE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1" y="643467"/>
            <a:ext cx="3913674" cy="5571066"/>
          </a:xfrm>
          <a:prstGeom prst="rect">
            <a:avLst/>
          </a:prstGeo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92648" y="963937"/>
            <a:ext cx="3968751" cy="4930125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3" name="Rectangle 2"/>
          <p:cNvSpPr/>
          <p:nvPr/>
        </p:nvSpPr>
        <p:spPr>
          <a:xfrm>
            <a:off x="428596" y="571480"/>
            <a:ext cx="12875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r-HR" b="1"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Pipin Mali </a:t>
            </a:r>
            <a:endParaRPr lang="hr-HR"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100" b="1"/>
              <a:t>Karlo Veliki </a:t>
            </a:r>
            <a:br>
              <a:rPr lang="en-US" sz="4100" b="1"/>
            </a:br>
            <a:endParaRPr lang="en-US" sz="410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lvl="1" indent="-228600" defTabSz="914400">
              <a:buFont typeface="Arial" panose="020B0604020202020204" pitchFamily="34" charset="0"/>
              <a:buChar char="•"/>
            </a:pPr>
            <a:r>
              <a:rPr lang="en-US" sz="1800" i="1" dirty="0" err="1"/>
              <a:t>porazio</a:t>
            </a:r>
            <a:r>
              <a:rPr lang="en-US" sz="1800" i="1" dirty="0"/>
              <a:t> </a:t>
            </a:r>
            <a:r>
              <a:rPr lang="en-US" sz="1800" i="1" dirty="0" err="1"/>
              <a:t>Sase</a:t>
            </a:r>
            <a:r>
              <a:rPr lang="en-US" sz="1800" i="1" dirty="0"/>
              <a:t>, </a:t>
            </a:r>
            <a:r>
              <a:rPr lang="en-US" sz="1800" i="1" dirty="0" err="1"/>
              <a:t>Langobarde</a:t>
            </a:r>
            <a:r>
              <a:rPr lang="en-US" sz="1800" i="1" dirty="0"/>
              <a:t> </a:t>
            </a:r>
            <a:r>
              <a:rPr lang="en-US" sz="1800" i="1" dirty="0" err="1"/>
              <a:t>i</a:t>
            </a:r>
            <a:r>
              <a:rPr lang="en-US" sz="1800" i="1" dirty="0"/>
              <a:t> Germane u </a:t>
            </a:r>
            <a:r>
              <a:rPr lang="en-US" sz="1800" i="1" dirty="0" err="1"/>
              <a:t>Bavarskoj</a:t>
            </a:r>
            <a:endParaRPr lang="en-US" sz="1800" i="1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r>
              <a:rPr lang="en-US" sz="1800" i="1" dirty="0"/>
              <a:t>u </a:t>
            </a:r>
            <a:r>
              <a:rPr lang="en-US" sz="1800" i="1" dirty="0" err="1"/>
              <a:t>Španjolskoj</a:t>
            </a:r>
            <a:r>
              <a:rPr lang="en-US" sz="1800" i="1" dirty="0"/>
              <a:t> </a:t>
            </a:r>
            <a:r>
              <a:rPr lang="en-US" sz="1800" i="1" dirty="0" err="1"/>
              <a:t>franačka</a:t>
            </a:r>
            <a:r>
              <a:rPr lang="en-US" sz="1800" i="1" dirty="0"/>
              <a:t> </a:t>
            </a:r>
            <a:r>
              <a:rPr lang="en-US" sz="1800" i="1" dirty="0" err="1"/>
              <a:t>vlast</a:t>
            </a:r>
            <a:r>
              <a:rPr lang="en-US" sz="1800" i="1" dirty="0"/>
              <a:t> do </a:t>
            </a:r>
            <a:r>
              <a:rPr lang="en-US" sz="1800" i="1" dirty="0" err="1"/>
              <a:t>rijeke</a:t>
            </a:r>
            <a:r>
              <a:rPr lang="en-US" sz="1800" i="1" dirty="0"/>
              <a:t> Ebro</a:t>
            </a:r>
          </a:p>
          <a:p>
            <a:pPr lvl="1" indent="-228600" defTabSz="914400"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r>
              <a:rPr lang="en-US" sz="1800" i="1" dirty="0" err="1"/>
              <a:t>pokrštavanje</a:t>
            </a:r>
            <a:r>
              <a:rPr lang="en-US" sz="1800" i="1" dirty="0"/>
              <a:t> </a:t>
            </a:r>
            <a:r>
              <a:rPr lang="en-US" sz="1800" i="1" dirty="0" err="1"/>
              <a:t>poraženih</a:t>
            </a:r>
            <a:r>
              <a:rPr lang="en-US" sz="1800" i="1" dirty="0"/>
              <a:t> </a:t>
            </a:r>
            <a:r>
              <a:rPr lang="en-US" sz="1800" i="1" dirty="0" err="1"/>
              <a:t>naroda</a:t>
            </a:r>
            <a:r>
              <a:rPr lang="en-US" sz="1800" i="1" dirty="0"/>
              <a:t> </a:t>
            </a:r>
            <a:r>
              <a:rPr lang="en-US" sz="1800" i="1" dirty="0" err="1"/>
              <a:t>ponekad</a:t>
            </a:r>
            <a:r>
              <a:rPr lang="en-US" sz="1800" i="1" dirty="0"/>
              <a:t> </a:t>
            </a:r>
            <a:r>
              <a:rPr lang="en-US" sz="1800" i="1" dirty="0" err="1"/>
              <a:t>i</a:t>
            </a:r>
            <a:r>
              <a:rPr lang="en-US" sz="1800" i="1" dirty="0"/>
              <a:t> </a:t>
            </a:r>
            <a:r>
              <a:rPr lang="en-US" sz="1800" i="1" dirty="0" err="1"/>
              <a:t>nasilnim</a:t>
            </a:r>
            <a:r>
              <a:rPr lang="en-US" sz="1800" i="1" dirty="0"/>
              <a:t> </a:t>
            </a:r>
            <a:r>
              <a:rPr lang="en-US" sz="1800" i="1" dirty="0" err="1"/>
              <a:t>putem</a:t>
            </a:r>
            <a:endParaRPr lang="en-US" sz="1800" i="1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r>
              <a:rPr lang="en-US" sz="1800" i="1" dirty="0" err="1"/>
              <a:t>osnivanje</a:t>
            </a:r>
            <a:r>
              <a:rPr lang="en-US" sz="1800" i="1" dirty="0"/>
              <a:t> </a:t>
            </a:r>
            <a:r>
              <a:rPr lang="en-US" sz="1800" i="1" dirty="0" err="1"/>
              <a:t>biskupija</a:t>
            </a:r>
            <a:endParaRPr lang="en-US" sz="1800" i="1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r>
              <a:rPr lang="en-US" sz="1800" i="1" dirty="0" err="1"/>
              <a:t>papinstvo</a:t>
            </a:r>
            <a:r>
              <a:rPr lang="en-US" sz="1800" i="1" dirty="0"/>
              <a:t> pod </a:t>
            </a:r>
            <a:r>
              <a:rPr lang="en-US" sz="1800" i="1" dirty="0" err="1"/>
              <a:t>franačkom</a:t>
            </a:r>
            <a:r>
              <a:rPr lang="en-US" sz="1800" i="1" dirty="0"/>
              <a:t> </a:t>
            </a:r>
            <a:r>
              <a:rPr lang="en-US" sz="1800" i="1" dirty="0" err="1"/>
              <a:t>zaštitom</a:t>
            </a:r>
            <a:endParaRPr lang="en-US" sz="1800" i="1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r>
              <a:rPr lang="en-US" sz="1800" i="1" dirty="0"/>
              <a:t>do 796. </a:t>
            </a:r>
            <a:r>
              <a:rPr lang="en-US" sz="1800" i="1" dirty="0" err="1"/>
              <a:t>proširio</a:t>
            </a:r>
            <a:r>
              <a:rPr lang="en-US" sz="1800" i="1" dirty="0"/>
              <a:t> </a:t>
            </a:r>
            <a:r>
              <a:rPr lang="en-US" sz="1800" i="1" dirty="0" err="1"/>
              <a:t>kraljevstvo</a:t>
            </a:r>
            <a:r>
              <a:rPr lang="en-US" sz="1800" i="1" dirty="0"/>
              <a:t> do </a:t>
            </a:r>
            <a:r>
              <a:rPr lang="en-US" sz="1800" i="1" dirty="0" err="1"/>
              <a:t>današnje</a:t>
            </a:r>
            <a:r>
              <a:rPr lang="en-US" sz="1800" i="1" dirty="0"/>
              <a:t> </a:t>
            </a:r>
            <a:r>
              <a:rPr lang="en-US" sz="1800" i="1" dirty="0" err="1"/>
              <a:t>Hrvatske</a:t>
            </a:r>
            <a:endParaRPr lang="en-US" sz="1800" i="1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r>
              <a:rPr lang="en-US" sz="1800" i="1" dirty="0" err="1"/>
              <a:t>golemu</a:t>
            </a:r>
            <a:r>
              <a:rPr lang="en-US" sz="1800" i="1" dirty="0"/>
              <a:t> </a:t>
            </a:r>
            <a:r>
              <a:rPr lang="en-US" sz="1800" i="1" dirty="0" err="1"/>
              <a:t>državu</a:t>
            </a:r>
            <a:r>
              <a:rPr lang="en-US" sz="1800" i="1" dirty="0"/>
              <a:t> </a:t>
            </a:r>
            <a:r>
              <a:rPr lang="en-US" sz="1800" i="1" dirty="0" err="1"/>
              <a:t>podijelio</a:t>
            </a:r>
            <a:r>
              <a:rPr lang="en-US" sz="1800" i="1" dirty="0"/>
              <a:t> je </a:t>
            </a:r>
            <a:r>
              <a:rPr lang="en-US" sz="1800" i="1" dirty="0" err="1"/>
              <a:t>na</a:t>
            </a:r>
            <a:r>
              <a:rPr lang="en-US" sz="1800" i="1" dirty="0"/>
              <a:t> </a:t>
            </a:r>
            <a:r>
              <a:rPr lang="en-US" sz="1800" i="1" dirty="0" err="1"/>
              <a:t>grofovije</a:t>
            </a:r>
            <a:r>
              <a:rPr lang="en-US" sz="1800" i="1" dirty="0"/>
              <a:t> </a:t>
            </a:r>
            <a:r>
              <a:rPr lang="en-US" sz="1800" i="1" dirty="0" err="1"/>
              <a:t>kojima</a:t>
            </a:r>
            <a:r>
              <a:rPr lang="en-US" sz="1800" i="1" dirty="0"/>
              <a:t> </a:t>
            </a:r>
            <a:r>
              <a:rPr lang="en-US" sz="1800" i="1" dirty="0" err="1"/>
              <a:t>su</a:t>
            </a:r>
            <a:r>
              <a:rPr lang="en-US" sz="1800" i="1" dirty="0"/>
              <a:t> </a:t>
            </a:r>
            <a:r>
              <a:rPr lang="en-US" sz="1800" i="1" dirty="0" err="1"/>
              <a:t>upravljali</a:t>
            </a:r>
            <a:r>
              <a:rPr lang="en-US" sz="1800" i="1" dirty="0"/>
              <a:t> </a:t>
            </a:r>
            <a:r>
              <a:rPr lang="en-US" sz="1800" i="1" dirty="0" err="1"/>
              <a:t>markgrofovi</a:t>
            </a:r>
            <a:endParaRPr lang="en-US" sz="1800" i="1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endParaRPr lang="en-US" sz="1700" dirty="0"/>
          </a:p>
          <a:p>
            <a:pPr lvl="1" indent="-228600" defTabSz="9144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960" r="3107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8F5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563</Words>
  <Application>Microsoft Office PowerPoint</Application>
  <PresentationFormat>Prikaz na zaslonu (4:3)</PresentationFormat>
  <Paragraphs>76</Paragraphs>
  <Slides>34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Wingdings 2</vt:lpstr>
      <vt:lpstr>Tema sustava Office</vt:lpstr>
      <vt:lpstr>Ranosrednjovjekovna Europa</vt:lpstr>
      <vt:lpstr>PowerPoint prezentacija</vt:lpstr>
      <vt:lpstr>PowerPoint prezentacija</vt:lpstr>
      <vt:lpstr>PowerPoint prezentacija</vt:lpstr>
      <vt:lpstr>Uvod</vt:lpstr>
      <vt:lpstr>Franačka država</vt:lpstr>
      <vt:lpstr>Franačka država</vt:lpstr>
      <vt:lpstr>PowerPoint prezentacija</vt:lpstr>
      <vt:lpstr>Karlo Veliki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Istočno Franačko Carstvo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Ranosrednjovjekovna Europa</dc:title>
  <dc:creator>Melita Hladnik</dc:creator>
  <cp:lastModifiedBy>Melita Hladnik</cp:lastModifiedBy>
  <cp:revision>2</cp:revision>
  <dcterms:created xsi:type="dcterms:W3CDTF">2020-10-27T07:15:37Z</dcterms:created>
  <dcterms:modified xsi:type="dcterms:W3CDTF">2020-10-27T07:24:54Z</dcterms:modified>
</cp:coreProperties>
</file>