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69" r:id="rId4"/>
    <p:sldId id="272" r:id="rId5"/>
    <p:sldId id="259" r:id="rId6"/>
    <p:sldId id="273" r:id="rId7"/>
    <p:sldId id="257" r:id="rId8"/>
    <p:sldId id="258" r:id="rId9"/>
    <p:sldId id="260" r:id="rId10"/>
    <p:sldId id="280" r:id="rId11"/>
    <p:sldId id="274" r:id="rId12"/>
    <p:sldId id="270" r:id="rId13"/>
    <p:sldId id="282" r:id="rId14"/>
    <p:sldId id="284" r:id="rId15"/>
    <p:sldId id="279" r:id="rId16"/>
    <p:sldId id="281" r:id="rId17"/>
    <p:sldId id="264" r:id="rId18"/>
    <p:sldId id="271" r:id="rId19"/>
    <p:sldId id="266" r:id="rId20"/>
    <p:sldId id="262" r:id="rId21"/>
    <p:sldId id="267" r:id="rId22"/>
    <p:sldId id="276" r:id="rId23"/>
    <p:sldId id="268" r:id="rId24"/>
    <p:sldId id="278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D13DE2-64D7-48DA-BB63-798C85077E21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59A4938-942A-4BAD-A933-3B1EA8EC72F8}">
      <dgm:prSet phldrT="[Text]"/>
      <dgm:spPr/>
      <dgm:t>
        <a:bodyPr/>
        <a:lstStyle/>
        <a:p>
          <a:r>
            <a:rPr lang="hr-HR" dirty="0"/>
            <a:t>ANTANTA</a:t>
          </a:r>
        </a:p>
      </dgm:t>
    </dgm:pt>
    <dgm:pt modelId="{66E283D6-DE66-4A2C-A8F9-E559651835C4}" type="parTrans" cxnId="{310ED2E8-0ED7-4960-B8AE-63F11AE1A657}">
      <dgm:prSet/>
      <dgm:spPr/>
      <dgm:t>
        <a:bodyPr/>
        <a:lstStyle/>
        <a:p>
          <a:endParaRPr lang="hr-HR"/>
        </a:p>
      </dgm:t>
    </dgm:pt>
    <dgm:pt modelId="{0D54E65C-7F64-4835-8A55-06DA6304F2E5}" type="sibTrans" cxnId="{310ED2E8-0ED7-4960-B8AE-63F11AE1A657}">
      <dgm:prSet/>
      <dgm:spPr/>
      <dgm:t>
        <a:bodyPr/>
        <a:lstStyle/>
        <a:p>
          <a:endParaRPr lang="hr-HR"/>
        </a:p>
      </dgm:t>
    </dgm:pt>
    <dgm:pt modelId="{C4C707B7-84E1-4E88-834F-48A1F4D4176A}">
      <dgm:prSet phldrT="[Text]"/>
      <dgm:spPr/>
      <dgm:t>
        <a:bodyPr/>
        <a:lstStyle/>
        <a:p>
          <a:r>
            <a:rPr lang="hr-HR" dirty="0"/>
            <a:t>Središnje sile</a:t>
          </a:r>
        </a:p>
      </dgm:t>
    </dgm:pt>
    <dgm:pt modelId="{94209C91-1EC1-4D2F-B878-C08297B7B689}" type="parTrans" cxnId="{B823B2F8-74F0-405C-8988-71CCF9F75B6A}">
      <dgm:prSet/>
      <dgm:spPr/>
      <dgm:t>
        <a:bodyPr/>
        <a:lstStyle/>
        <a:p>
          <a:endParaRPr lang="hr-HR"/>
        </a:p>
      </dgm:t>
    </dgm:pt>
    <dgm:pt modelId="{AF980AAC-B8DF-4E5B-BA1A-E5EFEACFA957}" type="sibTrans" cxnId="{B823B2F8-74F0-405C-8988-71CCF9F75B6A}">
      <dgm:prSet/>
      <dgm:spPr/>
      <dgm:t>
        <a:bodyPr/>
        <a:lstStyle/>
        <a:p>
          <a:endParaRPr lang="hr-HR"/>
        </a:p>
      </dgm:t>
    </dgm:pt>
    <dgm:pt modelId="{1AEC3BD1-A853-41A3-9834-6D8D078F1662}" type="pres">
      <dgm:prSet presAssocID="{B3D13DE2-64D7-48DA-BB63-798C85077E21}" presName="diagram" presStyleCnt="0">
        <dgm:presLayoutVars>
          <dgm:dir/>
          <dgm:resizeHandles val="exact"/>
        </dgm:presLayoutVars>
      </dgm:prSet>
      <dgm:spPr/>
    </dgm:pt>
    <dgm:pt modelId="{81694534-72C7-4E7C-BDBB-9DC3DC77278E}" type="pres">
      <dgm:prSet presAssocID="{859A4938-942A-4BAD-A933-3B1EA8EC72F8}" presName="arrow" presStyleLbl="node1" presStyleIdx="0" presStyleCnt="2" custRadScaleRad="106927" custRadScaleInc="6">
        <dgm:presLayoutVars>
          <dgm:bulletEnabled val="1"/>
        </dgm:presLayoutVars>
      </dgm:prSet>
      <dgm:spPr/>
    </dgm:pt>
    <dgm:pt modelId="{8EB7EA32-88FD-4C46-8370-436E89881B7D}" type="pres">
      <dgm:prSet presAssocID="{C4C707B7-84E1-4E88-834F-48A1F4D4176A}" presName="arrow" presStyleLbl="node1" presStyleIdx="1" presStyleCnt="2">
        <dgm:presLayoutVars>
          <dgm:bulletEnabled val="1"/>
        </dgm:presLayoutVars>
      </dgm:prSet>
      <dgm:spPr/>
    </dgm:pt>
  </dgm:ptLst>
  <dgm:cxnLst>
    <dgm:cxn modelId="{BA02CA6B-8116-4AB7-9A86-5E02E788C664}" type="presOf" srcId="{B3D13DE2-64D7-48DA-BB63-798C85077E21}" destId="{1AEC3BD1-A853-41A3-9834-6D8D078F1662}" srcOrd="0" destOrd="0" presId="urn:microsoft.com/office/officeart/2005/8/layout/arrow5"/>
    <dgm:cxn modelId="{C85E779E-442D-4E11-871D-233CDE9905F8}" type="presOf" srcId="{859A4938-942A-4BAD-A933-3B1EA8EC72F8}" destId="{81694534-72C7-4E7C-BDBB-9DC3DC77278E}" srcOrd="0" destOrd="0" presId="urn:microsoft.com/office/officeart/2005/8/layout/arrow5"/>
    <dgm:cxn modelId="{C5CA3AA9-23DD-4360-8A78-71ED8D852415}" type="presOf" srcId="{C4C707B7-84E1-4E88-834F-48A1F4D4176A}" destId="{8EB7EA32-88FD-4C46-8370-436E89881B7D}" srcOrd="0" destOrd="0" presId="urn:microsoft.com/office/officeart/2005/8/layout/arrow5"/>
    <dgm:cxn modelId="{310ED2E8-0ED7-4960-B8AE-63F11AE1A657}" srcId="{B3D13DE2-64D7-48DA-BB63-798C85077E21}" destId="{859A4938-942A-4BAD-A933-3B1EA8EC72F8}" srcOrd="0" destOrd="0" parTransId="{66E283D6-DE66-4A2C-A8F9-E559651835C4}" sibTransId="{0D54E65C-7F64-4835-8A55-06DA6304F2E5}"/>
    <dgm:cxn modelId="{B823B2F8-74F0-405C-8988-71CCF9F75B6A}" srcId="{B3D13DE2-64D7-48DA-BB63-798C85077E21}" destId="{C4C707B7-84E1-4E88-834F-48A1F4D4176A}" srcOrd="1" destOrd="0" parTransId="{94209C91-1EC1-4D2F-B878-C08297B7B689}" sibTransId="{AF980AAC-B8DF-4E5B-BA1A-E5EFEACFA957}"/>
    <dgm:cxn modelId="{AE5A87CB-4E02-4E2E-84D0-25099514B119}" type="presParOf" srcId="{1AEC3BD1-A853-41A3-9834-6D8D078F1662}" destId="{81694534-72C7-4E7C-BDBB-9DC3DC77278E}" srcOrd="0" destOrd="0" presId="urn:microsoft.com/office/officeart/2005/8/layout/arrow5"/>
    <dgm:cxn modelId="{81612BDB-9432-4DF0-811A-1E12816C93CE}" type="presParOf" srcId="{1AEC3BD1-A853-41A3-9834-6D8D078F1662}" destId="{8EB7EA32-88FD-4C46-8370-436E89881B7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94534-72C7-4E7C-BDBB-9DC3DC77278E}">
      <dsp:nvSpPr>
        <dsp:cNvPr id="0" name=""/>
        <dsp:cNvSpPr/>
      </dsp:nvSpPr>
      <dsp:spPr>
        <a:xfrm rot="16200000">
          <a:off x="0" y="171996"/>
          <a:ext cx="2013030" cy="201303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ANTANTA</a:t>
          </a:r>
        </a:p>
      </dsp:txBody>
      <dsp:txXfrm rot="5400000">
        <a:off x="1" y="675253"/>
        <a:ext cx="1660750" cy="1006515"/>
      </dsp:txXfrm>
    </dsp:sp>
    <dsp:sp modelId="{8EB7EA32-88FD-4C46-8370-436E89881B7D}">
      <dsp:nvSpPr>
        <dsp:cNvPr id="0" name=""/>
        <dsp:cNvSpPr/>
      </dsp:nvSpPr>
      <dsp:spPr>
        <a:xfrm rot="5400000">
          <a:off x="2130052" y="172211"/>
          <a:ext cx="2013030" cy="201303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Središnje sile</a:t>
          </a:r>
        </a:p>
      </dsp:txBody>
      <dsp:txXfrm rot="-5400000">
        <a:off x="2482333" y="675469"/>
        <a:ext cx="1660750" cy="1006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E8C1-28D9-4448-92F1-625025F617AD}" type="datetimeFigureOut">
              <a:rPr lang="sr-Latn-CS" smtClean="0"/>
              <a:pPr/>
              <a:t>24.9.2020.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6336-FB44-4DF9-ADD2-9A38EFFEEAA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6941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E8C1-28D9-4448-92F1-625025F617AD}" type="datetimeFigureOut">
              <a:rPr lang="sr-Latn-CS" smtClean="0"/>
              <a:pPr/>
              <a:t>24.9.2020.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6336-FB44-4DF9-ADD2-9A38EFFEEAA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603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E8C1-28D9-4448-92F1-625025F617AD}" type="datetimeFigureOut">
              <a:rPr lang="sr-Latn-CS" smtClean="0"/>
              <a:pPr/>
              <a:t>24.9.2020.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6336-FB44-4DF9-ADD2-9A38EFFEEAA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4083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E8C1-28D9-4448-92F1-625025F617AD}" type="datetimeFigureOut">
              <a:rPr lang="sr-Latn-CS" smtClean="0"/>
              <a:pPr/>
              <a:t>24.9.2020.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6336-FB44-4DF9-ADD2-9A38EFFEEAA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91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E8C1-28D9-4448-92F1-625025F617AD}" type="datetimeFigureOut">
              <a:rPr lang="sr-Latn-CS" smtClean="0"/>
              <a:pPr/>
              <a:t>24.9.2020.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6336-FB44-4DF9-ADD2-9A38EFFEEAA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1456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E8C1-28D9-4448-92F1-625025F617AD}" type="datetimeFigureOut">
              <a:rPr lang="sr-Latn-CS" smtClean="0"/>
              <a:pPr/>
              <a:t>24.9.2020.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6336-FB44-4DF9-ADD2-9A38EFFEEAA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577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E8C1-28D9-4448-92F1-625025F617AD}" type="datetimeFigureOut">
              <a:rPr lang="sr-Latn-CS" smtClean="0"/>
              <a:pPr/>
              <a:t>24.9.2020.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6336-FB44-4DF9-ADD2-9A38EFFEEAA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522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E8C1-28D9-4448-92F1-625025F617AD}" type="datetimeFigureOut">
              <a:rPr lang="sr-Latn-CS" smtClean="0"/>
              <a:pPr/>
              <a:t>24.9.2020.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6336-FB44-4DF9-ADD2-9A38EFFEEAA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5633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E8C1-28D9-4448-92F1-625025F617AD}" type="datetimeFigureOut">
              <a:rPr lang="sr-Latn-CS" smtClean="0"/>
              <a:pPr/>
              <a:t>24.9.2020.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6336-FB44-4DF9-ADD2-9A38EFFEEAA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8645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E8C1-28D9-4448-92F1-625025F617AD}" type="datetimeFigureOut">
              <a:rPr lang="sr-Latn-CS" smtClean="0"/>
              <a:pPr/>
              <a:t>24.9.2020.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6336-FB44-4DF9-ADD2-9A38EFFEEAA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2684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E8C1-28D9-4448-92F1-625025F617AD}" type="datetimeFigureOut">
              <a:rPr lang="sr-Latn-CS" smtClean="0"/>
              <a:pPr/>
              <a:t>24.9.2020.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6336-FB44-4DF9-ADD2-9A38EFFEEAA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131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EE8C1-28D9-4448-92F1-625025F617AD}" type="datetimeFigureOut">
              <a:rPr lang="sr-Latn-CS" smtClean="0"/>
              <a:pPr/>
              <a:t>24.9.2020.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F6336-FB44-4DF9-ADD2-9A38EFFEEAA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981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ang-kc.hr/index.php/edukacija/povijest/povijest7/97-prvi-svjetski-rat-ukratko" TargetMode="External"/><Relationship Id="rId7" Type="http://schemas.openxmlformats.org/officeDocument/2006/relationships/hyperlink" Target="https://www.youtube.com/watch?v=dzJhB65eQW0" TargetMode="External"/><Relationship Id="rId2" Type="http://schemas.openxmlformats.org/officeDocument/2006/relationships/hyperlink" Target="https://www.youtube.com/watch?v=GMvZhYFr4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vijest.hr/drustvo/spanjolska-gripa-strahovita-epidemija-koja-je-odnijela-vise-zivota-od-prvog-svjetskog-rata/" TargetMode="External"/><Relationship Id="rId5" Type="http://schemas.openxmlformats.org/officeDocument/2006/relationships/hyperlink" Target="https://www.youtube.com/watch?v=tTevDAxWZw8" TargetMode="External"/><Relationship Id="rId4" Type="http://schemas.openxmlformats.org/officeDocument/2006/relationships/hyperlink" Target="https://www.dnevno.hr/ekalendar/na-danasnji-dan/kraj-prvog-svjetskog-rata-11-11-u-11-sati-1918-50276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0878" y="4651644"/>
            <a:ext cx="4403031" cy="870475"/>
          </a:xfrm>
        </p:spPr>
        <p:txBody>
          <a:bodyPr anchor="t">
            <a:normAutofit/>
          </a:bodyPr>
          <a:lstStyle/>
          <a:p>
            <a:pPr algn="r"/>
            <a:r>
              <a:rPr lang="hr-HR" sz="3200" b="1">
                <a:solidFill>
                  <a:srgbClr val="000000"/>
                </a:solidFill>
              </a:rPr>
              <a:t>VERSAJSKI POREDAK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5925" y="4138829"/>
            <a:ext cx="4237983" cy="512814"/>
          </a:xfrm>
        </p:spPr>
        <p:txBody>
          <a:bodyPr anchor="b">
            <a:normAutofit/>
          </a:bodyPr>
          <a:lstStyle/>
          <a:p>
            <a:pPr algn="r"/>
            <a:endParaRPr lang="hr-HR" sz="1350">
              <a:solidFill>
                <a:srgbClr val="000000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D15007C-77AC-4E20-9731-5F77EA171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5897" r="-2" b="9099"/>
          <a:stretch/>
        </p:blipFill>
        <p:spPr>
          <a:xfrm>
            <a:off x="2050063" y="10"/>
            <a:ext cx="3161753" cy="2536337"/>
          </a:xfrm>
          <a:custGeom>
            <a:avLst/>
            <a:gdLst/>
            <a:ahLst/>
            <a:cxnLst/>
            <a:rect l="l" t="t" r="r" b="b"/>
            <a:pathLst>
              <a:path w="4215670" h="3381796">
                <a:moveTo>
                  <a:pt x="431362" y="0"/>
                </a:moveTo>
                <a:lnTo>
                  <a:pt x="3784309" y="0"/>
                </a:lnTo>
                <a:lnTo>
                  <a:pt x="3855685" y="95451"/>
                </a:lnTo>
                <a:cubicBezTo>
                  <a:pt x="4082961" y="431863"/>
                  <a:pt x="4215670" y="837414"/>
                  <a:pt x="4215670" y="1273961"/>
                </a:cubicBezTo>
                <a:cubicBezTo>
                  <a:pt x="4215670" y="2438087"/>
                  <a:pt x="3271960" y="3381796"/>
                  <a:pt x="2107836" y="3381796"/>
                </a:cubicBezTo>
                <a:cubicBezTo>
                  <a:pt x="943711" y="3381796"/>
                  <a:pt x="0" y="2438087"/>
                  <a:pt x="0" y="1273961"/>
                </a:cubicBezTo>
                <a:cubicBezTo>
                  <a:pt x="0" y="837414"/>
                  <a:pt x="132710" y="431863"/>
                  <a:pt x="359986" y="95451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B0076B7-DC4A-4FA2-A2A8-715FD01382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alphaModFix/>
          </a:blip>
          <a:srcRect l="4463" r="24947" b="-2"/>
          <a:stretch/>
        </p:blipFill>
        <p:spPr bwMode="auto">
          <a:xfrm>
            <a:off x="-3584" y="2710211"/>
            <a:ext cx="3893075" cy="4147789"/>
          </a:xfrm>
          <a:custGeom>
            <a:avLst/>
            <a:gdLst/>
            <a:ahLst/>
            <a:cxnLst/>
            <a:rect l="l" t="t" r="r" b="b"/>
            <a:pathLst>
              <a:path w="5190767" h="5530385">
                <a:moveTo>
                  <a:pt x="1986067" y="0"/>
                </a:moveTo>
                <a:cubicBezTo>
                  <a:pt x="3755974" y="0"/>
                  <a:pt x="5190767" y="1434794"/>
                  <a:pt x="5190767" y="3204701"/>
                </a:cubicBezTo>
                <a:cubicBezTo>
                  <a:pt x="5190767" y="4089655"/>
                  <a:pt x="4832069" y="4890830"/>
                  <a:pt x="4252132" y="5470767"/>
                </a:cubicBezTo>
                <a:lnTo>
                  <a:pt x="4186536" y="5530385"/>
                </a:lnTo>
                <a:lnTo>
                  <a:pt x="0" y="5530385"/>
                </a:lnTo>
                <a:lnTo>
                  <a:pt x="0" y="692598"/>
                </a:lnTo>
                <a:lnTo>
                  <a:pt x="194287" y="547313"/>
                </a:lnTo>
                <a:cubicBezTo>
                  <a:pt x="705761" y="201768"/>
                  <a:pt x="1322351" y="0"/>
                  <a:pt x="1986067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F68E0CC-BE65-43FF-9A3F-36879B6922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1797" r="3" b="3"/>
          <a:stretch/>
        </p:blipFill>
        <p:spPr>
          <a:xfrm>
            <a:off x="6005896" y="10"/>
            <a:ext cx="3138104" cy="3185243"/>
          </a:xfrm>
          <a:custGeom>
            <a:avLst/>
            <a:gdLst/>
            <a:ahLst/>
            <a:cxnLst/>
            <a:rect l="l" t="t" r="r" b="b"/>
            <a:pathLst>
              <a:path w="4184139" h="4247004">
                <a:moveTo>
                  <a:pt x="807468" y="0"/>
                </a:moveTo>
                <a:lnTo>
                  <a:pt x="4068803" y="0"/>
                </a:lnTo>
                <a:lnTo>
                  <a:pt x="4162158" y="84846"/>
                </a:lnTo>
                <a:lnTo>
                  <a:pt x="4184139" y="109032"/>
                </a:lnTo>
                <a:lnTo>
                  <a:pt x="4184139" y="3508705"/>
                </a:lnTo>
                <a:lnTo>
                  <a:pt x="4162158" y="3532891"/>
                </a:lnTo>
                <a:cubicBezTo>
                  <a:pt x="3720942" y="3974107"/>
                  <a:pt x="3111408" y="4247004"/>
                  <a:pt x="2438135" y="4247004"/>
                </a:cubicBezTo>
                <a:cubicBezTo>
                  <a:pt x="1091590" y="4247004"/>
                  <a:pt x="0" y="3155414"/>
                  <a:pt x="0" y="1808869"/>
                </a:cubicBezTo>
                <a:cubicBezTo>
                  <a:pt x="0" y="1135596"/>
                  <a:pt x="272898" y="526062"/>
                  <a:pt x="714113" y="84846"/>
                </a:cubicBezTo>
                <a:close/>
              </a:path>
            </a:pathLst>
          </a:custGeom>
          <a:effectLst>
            <a:softEdge rad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994E81-3F4B-48EA-A21C-63822AE46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61D8A47A-9ABD-4568-AC25-FD31392F2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191" y="1690690"/>
            <a:ext cx="7121705" cy="433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33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adržaja 3">
            <a:extLst>
              <a:ext uri="{FF2B5EF4-FFF2-40B4-BE49-F238E27FC236}">
                <a16:creationId xmlns:a16="http://schemas.microsoft.com/office/drawing/2014/main" id="{3F057852-D3C5-444B-BCC9-38C672AAC06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0" b="3"/>
          <a:stretch/>
        </p:blipFill>
        <p:spPr>
          <a:xfrm>
            <a:off x="1475656" y="404664"/>
            <a:ext cx="5616624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93972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:\osmi\dodatni materijali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14356"/>
            <a:ext cx="6159500" cy="5053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3902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ABB624F-BF77-4AE1-B71D-2D681D47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93398D-92EA-4A11-A0DC-0332AF0C9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709"/>
          <a:stretch/>
        </p:blipFill>
        <p:spPr bwMode="auto">
          <a:xfrm>
            <a:off x="20" y="10"/>
            <a:ext cx="552752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BEFD22D1-A807-41AB-98DF-FE4D1822387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t="6237" b="28612"/>
          <a:stretch/>
        </p:blipFill>
        <p:spPr>
          <a:xfrm>
            <a:off x="5650992" y="1"/>
            <a:ext cx="3493008" cy="334670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7EE4594-1249-4F67-90FE-52F8897EE7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" b="22155"/>
          <a:stretch/>
        </p:blipFill>
        <p:spPr>
          <a:xfrm>
            <a:off x="5650990" y="3511296"/>
            <a:ext cx="3493010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75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F8EAB23-A0C1-4C9C-BB19-58CCBD3E5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hr-HR" sz="3700">
                <a:solidFill>
                  <a:srgbClr val="FFFFFF"/>
                </a:solidFill>
              </a:rPr>
              <a:t>Ataturkove reforme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7376ED4-9AEA-4D29-99BB-777131E4E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hr-HR" dirty="0"/>
              <a:t>Sekularizacija vlasti (ukinut šerijat)</a:t>
            </a:r>
          </a:p>
          <a:p>
            <a:r>
              <a:rPr lang="hr-HR" dirty="0"/>
              <a:t>Zapadnjačka moda (zabranjen fes)</a:t>
            </a:r>
          </a:p>
          <a:p>
            <a:r>
              <a:rPr lang="hr-HR" dirty="0"/>
              <a:t>Latinica</a:t>
            </a:r>
          </a:p>
          <a:p>
            <a:r>
              <a:rPr lang="hr-HR" dirty="0"/>
              <a:t>Emancipacija žena</a:t>
            </a:r>
          </a:p>
          <a:p>
            <a:r>
              <a:rPr lang="hr-HR" dirty="0"/>
              <a:t>Nova prijestolnica Ankara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13148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vijest: Novi odnosi u Europi nakon 1. svjetskog rata">
            <a:extLst>
              <a:ext uri="{FF2B5EF4-FFF2-40B4-BE49-F238E27FC236}">
                <a16:creationId xmlns:a16="http://schemas.microsoft.com/office/drawing/2014/main" id="{EB9B009F-53DC-439B-8B18-6AA7799E62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1" b="14133"/>
          <a:stretch/>
        </p:blipFill>
        <p:spPr bwMode="auto">
          <a:xfrm>
            <a:off x="467544" y="1690689"/>
            <a:ext cx="8385944" cy="437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5245DABE-F1B6-4471-B34A-915E121FC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Teritorijalne promjene</a:t>
            </a:r>
          </a:p>
        </p:txBody>
      </p:sp>
    </p:spTree>
    <p:extLst>
      <p:ext uri="{BB962C8B-B14F-4D97-AF65-F5344CB8AC3E}">
        <p14:creationId xmlns:p14="http://schemas.microsoft.com/office/powerpoint/2010/main" val="269484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D9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55FCFFEB-7F85-46BE-9491-483CFA8E8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15" y="643467"/>
            <a:ext cx="707436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35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79" y="347471"/>
            <a:ext cx="8325612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5216"/>
            <a:ext cx="7886700" cy="1325563"/>
          </a:xfrm>
        </p:spPr>
        <p:txBody>
          <a:bodyPr>
            <a:normAutofit/>
          </a:bodyPr>
          <a:lstStyle/>
          <a:p>
            <a:r>
              <a:rPr lang="hr-HR">
                <a:solidFill>
                  <a:schemeClr val="bg1"/>
                </a:solidFill>
              </a:rPr>
              <a:t>Mirovni pregovori i ugovori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2C89756-0BE7-4DF2-B33E-F44C17E76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3896" b="-2"/>
          <a:stretch/>
        </p:blipFill>
        <p:spPr bwMode="auto">
          <a:xfrm>
            <a:off x="630936" y="2516777"/>
            <a:ext cx="4677156" cy="366018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136" y="2516777"/>
            <a:ext cx="2852928" cy="3660185"/>
          </a:xfrm>
        </p:spPr>
        <p:txBody>
          <a:bodyPr anchor="ctr">
            <a:normAutofit/>
          </a:bodyPr>
          <a:lstStyle/>
          <a:p>
            <a:r>
              <a:rPr lang="hr-HR" sz="1600"/>
              <a:t>Versailles, siječanj 1919. -1920. </a:t>
            </a:r>
          </a:p>
          <a:p>
            <a:r>
              <a:rPr lang="hr-HR" sz="1600"/>
              <a:t>velika četvorka:</a:t>
            </a:r>
          </a:p>
          <a:p>
            <a:pPr lvl="1"/>
            <a:r>
              <a:rPr lang="hr-HR" sz="1600"/>
              <a:t>David Lloyd George </a:t>
            </a:r>
            <a:r>
              <a:rPr lang="hr-HR" sz="1600" i="1"/>
              <a:t>(država...)</a:t>
            </a:r>
          </a:p>
          <a:p>
            <a:pPr lvl="1"/>
            <a:r>
              <a:rPr lang="hr-HR" sz="1600"/>
              <a:t>Vittorio Orlando </a:t>
            </a:r>
          </a:p>
          <a:p>
            <a:pPr lvl="1"/>
            <a:r>
              <a:rPr lang="hr-HR" sz="1600"/>
              <a:t>Georges Clemencau</a:t>
            </a:r>
          </a:p>
          <a:p>
            <a:pPr lvl="1"/>
            <a:r>
              <a:rPr lang="hr-HR" sz="1600"/>
              <a:t>Thomas Woodrow Wilson</a:t>
            </a:r>
          </a:p>
          <a:p>
            <a:pPr lvl="1"/>
            <a:endParaRPr lang="hr-HR" sz="1600"/>
          </a:p>
          <a:p>
            <a:pPr lvl="1"/>
            <a:r>
              <a:rPr lang="hr-HR" sz="1600"/>
              <a:t>Nije bilo predstavnika komunističke Rusije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osmi\dodatni materijali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928670"/>
            <a:ext cx="6475347" cy="5072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09160"/>
          </a:xfrm>
        </p:spPr>
        <p:txBody>
          <a:bodyPr>
            <a:normAutofit/>
          </a:bodyPr>
          <a:lstStyle/>
          <a:p>
            <a:r>
              <a:rPr lang="hr-HR" dirty="0"/>
              <a:t>Mirovni ugovor s Njemačkom</a:t>
            </a:r>
          </a:p>
          <a:p>
            <a:pPr lvl="1"/>
            <a:r>
              <a:rPr lang="hr-HR" dirty="0"/>
              <a:t>Njemačka</a:t>
            </a:r>
          </a:p>
          <a:p>
            <a:pPr lvl="2"/>
            <a:r>
              <a:rPr lang="hr-HR" dirty="0"/>
              <a:t>1.</a:t>
            </a:r>
          </a:p>
          <a:p>
            <a:pPr lvl="2"/>
            <a:r>
              <a:rPr lang="hr-HR" dirty="0"/>
              <a:t>2.</a:t>
            </a:r>
          </a:p>
          <a:p>
            <a:pPr lvl="2"/>
            <a:r>
              <a:rPr lang="hr-HR" dirty="0"/>
              <a:t>3.</a:t>
            </a:r>
          </a:p>
          <a:p>
            <a:pPr lvl="2"/>
            <a:r>
              <a:rPr lang="hr-HR" dirty="0"/>
              <a:t>4.</a:t>
            </a:r>
          </a:p>
          <a:p>
            <a:pPr lvl="2"/>
            <a:r>
              <a:rPr lang="hr-HR" dirty="0"/>
              <a:t>5.</a:t>
            </a:r>
          </a:p>
          <a:p>
            <a:pPr lvl="2"/>
            <a:r>
              <a:rPr lang="hr-HR" dirty="0"/>
              <a:t>6.</a:t>
            </a:r>
          </a:p>
          <a:p>
            <a:pPr lvl="2"/>
            <a:r>
              <a:rPr lang="hr-HR" dirty="0"/>
              <a:t>7.</a:t>
            </a:r>
          </a:p>
          <a:p>
            <a:pPr lvl="1"/>
            <a:r>
              <a:rPr lang="hr-HR" dirty="0"/>
              <a:t>Austrija i Mađarska potpisale odvojeno </a:t>
            </a:r>
          </a:p>
          <a:p>
            <a:pPr lvl="1"/>
            <a:r>
              <a:rPr lang="hr-HR" dirty="0"/>
              <a:t>SAD odbile potpisati Versajski ugovor</a:t>
            </a:r>
            <a:r>
              <a:rPr lang="hr-HR" dirty="0">
                <a:solidFill>
                  <a:srgbClr val="FF0000"/>
                </a:solidFill>
              </a:rPr>
              <a:t> !</a:t>
            </a:r>
          </a:p>
          <a:p>
            <a:pPr lvl="1"/>
            <a:r>
              <a:rPr lang="hr-HR" dirty="0">
                <a:solidFill>
                  <a:srgbClr val="FF0000"/>
                </a:solidFill>
              </a:rPr>
              <a:t>revizionizam </a:t>
            </a:r>
            <a:endParaRPr lang="hr-HR" dirty="0"/>
          </a:p>
          <a:p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026" name="Picture 2" descr="Versajska i anti-versajska Evropa | Punjeni paprikaš">
            <a:extLst>
              <a:ext uri="{FF2B5EF4-FFF2-40B4-BE49-F238E27FC236}">
                <a16:creationId xmlns:a16="http://schemas.microsoft.com/office/drawing/2014/main" id="{10D47898-CB84-4F49-83A4-20AD250B7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6" r="-3" b="16336"/>
          <a:stretch/>
        </p:blipFill>
        <p:spPr bwMode="auto">
          <a:xfrm rot="21480000">
            <a:off x="853377" y="1003258"/>
            <a:ext cx="7437246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705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629266"/>
            <a:ext cx="3708114" cy="1622321"/>
          </a:xfrm>
        </p:spPr>
        <p:txBody>
          <a:bodyPr>
            <a:normAutofit/>
          </a:bodyPr>
          <a:lstStyle/>
          <a:p>
            <a:r>
              <a:rPr lang="hr-HR" dirty="0"/>
              <a:t>“Četrnaest točaka”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97" y="2438400"/>
            <a:ext cx="3708113" cy="3785419"/>
          </a:xfrm>
        </p:spPr>
        <p:txBody>
          <a:bodyPr>
            <a:normAutofit/>
          </a:bodyPr>
          <a:lstStyle/>
          <a:p>
            <a:r>
              <a:rPr lang="hr-HR" sz="2100" b="1"/>
              <a:t>Thomas Woodrow Wilson - </a:t>
            </a:r>
            <a:r>
              <a:rPr lang="hr-HR" sz="2100"/>
              <a:t>program poslijeratnog uređenja</a:t>
            </a:r>
          </a:p>
          <a:p>
            <a:pPr lvl="1"/>
            <a:r>
              <a:rPr lang="hr-HR" sz="2100"/>
              <a:t>1. međudržavni ugovori moraju biti </a:t>
            </a:r>
            <a:r>
              <a:rPr lang="hr-HR" sz="2100" b="1"/>
              <a:t>javni</a:t>
            </a:r>
          </a:p>
          <a:p>
            <a:pPr lvl="1"/>
            <a:r>
              <a:rPr lang="hr-HR" sz="2100"/>
              <a:t>10. pravo narodima Austro-Ugarske na </a:t>
            </a:r>
            <a:r>
              <a:rPr lang="hr-HR" sz="2100" b="1" u="sng"/>
              <a:t>samoodređenje</a:t>
            </a:r>
          </a:p>
          <a:p>
            <a:pPr lvl="1"/>
            <a:r>
              <a:rPr lang="hr-HR" sz="2100"/>
              <a:t>14. osnivanje </a:t>
            </a:r>
            <a:r>
              <a:rPr lang="hr-HR" sz="2100" b="1" u="sng"/>
              <a:t>Lige</a:t>
            </a:r>
            <a:r>
              <a:rPr lang="hr-HR" sz="2100" u="sng"/>
              <a:t> </a:t>
            </a:r>
            <a:r>
              <a:rPr lang="hr-HR" sz="2100" b="1" u="sng"/>
              <a:t>naroda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9712" y="0"/>
            <a:ext cx="457428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186" y="557784"/>
            <a:ext cx="384765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11CD966-2A5A-452B-9B95-6E6DDE8E9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78531" y="855232"/>
            <a:ext cx="3356649" cy="5144289"/>
          </a:xfrm>
          <a:prstGeom prst="rect">
            <a:avLst/>
          </a:prstGeom>
          <a:noFill/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Liga naroda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međunarodna državna organizacija osnovana radi očuvanja .............. u svijetu na prijedlog ................................................ 1919. godine</a:t>
            </a:r>
          </a:p>
          <a:p>
            <a:r>
              <a:rPr lang="hr-HR" dirty="0"/>
              <a:t>sjedište u .....................................</a:t>
            </a:r>
          </a:p>
          <a:p>
            <a:r>
              <a:rPr lang="hr-HR" dirty="0"/>
              <a:t>................ nikad nisu stupile u Ligu </a:t>
            </a:r>
            <a:r>
              <a:rPr lang="hr-HR" dirty="0">
                <a:solidFill>
                  <a:srgbClr val="FF0000"/>
                </a:solidFill>
              </a:rPr>
              <a:t>!</a:t>
            </a:r>
          </a:p>
          <a:p>
            <a:r>
              <a:rPr lang="hr-HR" dirty="0"/>
              <a:t>1930-ih Japan, Italija i Njemačka započinju osvajanja </a:t>
            </a:r>
            <a:r>
              <a:rPr lang="hr-HR" dirty="0">
                <a:sym typeface="Wingdings" pitchFamily="2" charset="2"/>
              </a:rPr>
              <a:t> Liga postupno slabi</a:t>
            </a:r>
            <a:endParaRPr lang="hr-H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iga naroda – Wikipedija">
            <a:extLst>
              <a:ext uri="{FF2B5EF4-FFF2-40B4-BE49-F238E27FC236}">
                <a16:creationId xmlns:a16="http://schemas.microsoft.com/office/drawing/2014/main" id="{28779113-4BD6-4113-A475-B10FE60187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" r="-2" b="-2"/>
          <a:stretch/>
        </p:blipFill>
        <p:spPr bwMode="auto">
          <a:xfrm rot="21480000">
            <a:off x="853377" y="1003258"/>
            <a:ext cx="7437246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29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Versajski poredak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Velika Britanija i Francuska zadržale kolonije</a:t>
            </a:r>
          </a:p>
          <a:p>
            <a:r>
              <a:rPr lang="hr-HR" dirty="0"/>
              <a:t>Izolacionizam - </a:t>
            </a:r>
          </a:p>
          <a:p>
            <a:r>
              <a:rPr lang="hr-HR" dirty="0"/>
              <a:t>revizionizam - …………………………………..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rsajska i anti-versajska Evropa | Punjeni paprikaš">
            <a:extLst>
              <a:ext uri="{FF2B5EF4-FFF2-40B4-BE49-F238E27FC236}">
                <a16:creationId xmlns:a16="http://schemas.microsoft.com/office/drawing/2014/main" id="{10D47898-CB84-4F49-83A4-20AD250B7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7" r="2" b="2"/>
          <a:stretch/>
        </p:blipFill>
        <p:spPr bwMode="auto">
          <a:xfrm>
            <a:off x="1095447" y="10"/>
            <a:ext cx="6953105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4B697A4F-8F68-472B-BC7E-D207B51FA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86BCF23C-03A2-4CBC-BF00-6C104E6C1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Materijali za cjelinu Versajski poredak: </a:t>
            </a:r>
          </a:p>
          <a:p>
            <a:r>
              <a:rPr lang="pl-PL" dirty="0">
                <a:hlinkClick r:id="rId2"/>
              </a:rPr>
              <a:t>https://www.youtube.com/watch?v=GMvZhYFr4cE</a:t>
            </a:r>
            <a:endParaRPr lang="pl-PL" dirty="0"/>
          </a:p>
          <a:p>
            <a:r>
              <a:rPr lang="pl-PL" dirty="0">
                <a:hlinkClick r:id="rId3"/>
              </a:rPr>
              <a:t>http://www.osang-kc.hr/index.php/edukacija/povijest/povijest7/97-prvi-svjetski-rat-ukratko</a:t>
            </a:r>
            <a:endParaRPr lang="pl-PL" dirty="0"/>
          </a:p>
          <a:p>
            <a:r>
              <a:rPr lang="pl-PL" dirty="0">
                <a:hlinkClick r:id="rId4"/>
              </a:rPr>
              <a:t>https://www.dnevno.hr/ekalendar/na-danasnji-dan/kraj-prvog-svjetskog-rata-11-11-u-11-sati-1918-50276/</a:t>
            </a:r>
            <a:endParaRPr lang="pl-PL" dirty="0"/>
          </a:p>
          <a:p>
            <a:r>
              <a:rPr lang="pl-PL" dirty="0">
                <a:hlinkClick r:id="rId5"/>
              </a:rPr>
              <a:t>https://www.youtube.com/watch?v=tTevDAxWZw8</a:t>
            </a:r>
            <a:r>
              <a:rPr lang="pl-PL" dirty="0"/>
              <a:t> do 2:28</a:t>
            </a:r>
          </a:p>
          <a:p>
            <a:r>
              <a:rPr lang="pl-PL" dirty="0">
                <a:hlinkClick r:id="rId6"/>
              </a:rPr>
              <a:t>http://povijest.hr/drustvo/spanjolska-gripa-strahovita-epidemija-koja-je-odnijela-vise-zivota-od-prvog-svjetskog-rata/</a:t>
            </a:r>
            <a:endParaRPr lang="pl-PL" dirty="0"/>
          </a:p>
          <a:p>
            <a:r>
              <a:rPr lang="pl-PL" dirty="0">
                <a:hlinkClick r:id="rId7"/>
              </a:rPr>
              <a:t>https://www.youtube.com/watch?v=dzJhB65eQW0</a:t>
            </a:r>
            <a:r>
              <a:rPr lang="pl-PL" dirty="0"/>
              <a:t> do 2:29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76488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9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:\osmi\dodatni materijali\01.jpg"/>
          <p:cNvPicPr>
            <a:picLocks noChangeAspect="1" noChangeArrowheads="1"/>
          </p:cNvPicPr>
          <p:nvPr/>
        </p:nvPicPr>
        <p:blipFill rotWithShape="1">
          <a:blip r:embed="rId2" cstate="print"/>
          <a:srcRect t="15135" r="-1" b="4031"/>
          <a:stretch/>
        </p:blipFill>
        <p:spPr bwMode="auto">
          <a:xfrm rot="21600000">
            <a:off x="482600" y="809317"/>
            <a:ext cx="8178799" cy="523936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B36548C-CC02-44C9-9BFC-A269B61B514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8445" r="41667" b="12667"/>
          <a:stretch/>
        </p:blipFill>
        <p:spPr bwMode="auto">
          <a:xfrm>
            <a:off x="2249406" y="643467"/>
            <a:ext cx="4645187" cy="5571065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98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026" name="Picture 2" descr="Slika na kojoj se prikazuje osoba, na otvorenom, ljudi, grupa&#10;&#10;Opis je automatski generira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4829" r="-1" b="12775"/>
          <a:stretch/>
        </p:blipFill>
        <p:spPr bwMode="auto">
          <a:xfrm rot="43080000">
            <a:off x="853377" y="1003258"/>
            <a:ext cx="7437246" cy="476439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8EF5470-A959-4DD9-B919-26AD1F12A32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85537" y="643467"/>
            <a:ext cx="6172924" cy="5571065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26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Prvi svjetski rat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Uzroci: imperijalizam, nacionalizam, militarizam</a:t>
            </a:r>
          </a:p>
          <a:p>
            <a:r>
              <a:rPr lang="hr-HR" dirty="0">
                <a:sym typeface="Wingdings" pitchFamily="2" charset="2"/>
              </a:rPr>
              <a:t>Prvi svjetski rat (1914. – 1918.)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42218817"/>
              </p:ext>
            </p:extLst>
          </p:nvPr>
        </p:nvGraphicFramePr>
        <p:xfrm>
          <a:off x="2357422" y="3857628"/>
          <a:ext cx="4143404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/>
              <a:t>Posljedice rata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0361555-24D7-424D-A34B-28D1AE0B4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525" y="1269207"/>
            <a:ext cx="3868340" cy="823912"/>
          </a:xfrm>
        </p:spPr>
        <p:txBody>
          <a:bodyPr/>
          <a:lstStyle/>
          <a:p>
            <a:r>
              <a:rPr lang="hr-HR" dirty="0"/>
              <a:t>negativne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0015" y="2015971"/>
            <a:ext cx="3868340" cy="3684588"/>
          </a:xfrm>
        </p:spPr>
        <p:txBody>
          <a:bodyPr>
            <a:normAutofit/>
          </a:bodyPr>
          <a:lstStyle/>
          <a:p>
            <a:r>
              <a:rPr lang="hr-HR" dirty="0"/>
              <a:t>velik broj ljudskih žrtava (8-15 milijuna)</a:t>
            </a:r>
          </a:p>
          <a:p>
            <a:r>
              <a:rPr lang="hr-HR" dirty="0"/>
              <a:t>masovna preseljenja stanovništva</a:t>
            </a:r>
          </a:p>
          <a:p>
            <a:r>
              <a:rPr lang="hr-HR" dirty="0"/>
              <a:t>genocid</a:t>
            </a:r>
          </a:p>
          <a:p>
            <a:r>
              <a:rPr lang="hr-HR" dirty="0"/>
              <a:t>gospodarske krize</a:t>
            </a:r>
          </a:p>
          <a:p>
            <a:r>
              <a:rPr lang="hr-HR" dirty="0"/>
              <a:t>ratne traume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6E9FD07-E833-49BE-8DE9-52D8ACAA3C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49298" y="1676400"/>
            <a:ext cx="3887391" cy="823912"/>
          </a:xfrm>
        </p:spPr>
        <p:txBody>
          <a:bodyPr/>
          <a:lstStyle/>
          <a:p>
            <a:r>
              <a:rPr lang="hr-HR" dirty="0"/>
              <a:t>pozitivne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1C628F5-ABDA-48A6-BD54-D5590C7286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36096" y="2824685"/>
            <a:ext cx="3887391" cy="3684588"/>
          </a:xfrm>
        </p:spPr>
        <p:txBody>
          <a:bodyPr>
            <a:normAutofit/>
          </a:bodyPr>
          <a:lstStyle/>
          <a:p>
            <a:r>
              <a:rPr lang="hr-HR" dirty="0"/>
              <a:t>SAD postaju vodeća gospodarska i politička sila</a:t>
            </a:r>
          </a:p>
          <a:p>
            <a:r>
              <a:rPr lang="hr-HR" dirty="0"/>
              <a:t>emancipacija žena</a:t>
            </a:r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44F00D1-F0CF-4DA7-A86B-EB8FCA5CE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570" y="4814151"/>
            <a:ext cx="3051569" cy="177281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BFD81CB-9BEF-4414-AF46-DD7392E5D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84523"/>
            <a:ext cx="1856540" cy="24205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Političke promjene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 propadaju carstva </a:t>
            </a:r>
            <a:r>
              <a:rPr lang="hr-HR" dirty="0">
                <a:sym typeface="Wingdings" panose="05000000000000000000" pitchFamily="2" charset="2"/>
              </a:rPr>
              <a:t> stvaranje demokratskih republika</a:t>
            </a:r>
          </a:p>
          <a:p>
            <a:endParaRPr lang="hr-HR" dirty="0"/>
          </a:p>
          <a:p>
            <a:pPr lvl="1"/>
            <a:r>
              <a:rPr lang="hr-HR" dirty="0"/>
              <a:t>Austro Ugarska (....</a:t>
            </a:r>
          </a:p>
          <a:p>
            <a:pPr lvl="1"/>
            <a:r>
              <a:rPr lang="hr-HR" dirty="0"/>
              <a:t>Njemačko Carstvo (Weimarska Republika)</a:t>
            </a:r>
          </a:p>
          <a:p>
            <a:pPr lvl="1"/>
            <a:r>
              <a:rPr lang="hr-HR" dirty="0"/>
              <a:t>Rusko Carstvo (Sovjetska Republika</a:t>
            </a:r>
            <a:r>
              <a:rPr lang="hr-HR" dirty="0">
                <a:sym typeface="Wingdings" pitchFamily="2" charset="2"/>
              </a:rPr>
              <a:t> SSSR)</a:t>
            </a:r>
            <a:endParaRPr lang="hr-HR" dirty="0"/>
          </a:p>
          <a:p>
            <a:pPr lvl="1"/>
            <a:r>
              <a:rPr lang="hr-HR" dirty="0"/>
              <a:t>Osmansko Carstvo (Republika ............... – predsjednik...................)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345</Words>
  <Application>Microsoft Office PowerPoint</Application>
  <PresentationFormat>Prikaz na zaslonu (4:3)</PresentationFormat>
  <Paragraphs>73</Paragraphs>
  <Slides>25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Impact</vt:lpstr>
      <vt:lpstr>Office Theme</vt:lpstr>
      <vt:lpstr>VERSAJSKI POREDAK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Prvi svjetski rat</vt:lpstr>
      <vt:lpstr>Posljedice rata</vt:lpstr>
      <vt:lpstr>Političke promjene</vt:lpstr>
      <vt:lpstr>PowerPoint prezentacija</vt:lpstr>
      <vt:lpstr>PowerPoint prezentacija</vt:lpstr>
      <vt:lpstr>PowerPoint prezentacija</vt:lpstr>
      <vt:lpstr>PowerPoint prezentacija</vt:lpstr>
      <vt:lpstr>Ataturkove reforme</vt:lpstr>
      <vt:lpstr>Teritorijalne promjene</vt:lpstr>
      <vt:lpstr>PowerPoint prezentacija</vt:lpstr>
      <vt:lpstr>Mirovni pregovori i ugovori</vt:lpstr>
      <vt:lpstr>PowerPoint prezentacija</vt:lpstr>
      <vt:lpstr>PowerPoint prezentacija</vt:lpstr>
      <vt:lpstr>“Četrnaest točaka”</vt:lpstr>
      <vt:lpstr>Liga naroda</vt:lpstr>
      <vt:lpstr>PowerPoint prezentacija</vt:lpstr>
      <vt:lpstr>Versajski poredak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VERSAJSKI POREDAK</dc:title>
  <dc:creator>Melita Hladnik</dc:creator>
  <cp:lastModifiedBy>Melita Hladnik</cp:lastModifiedBy>
  <cp:revision>5</cp:revision>
  <dcterms:created xsi:type="dcterms:W3CDTF">2020-09-24T06:10:19Z</dcterms:created>
  <dcterms:modified xsi:type="dcterms:W3CDTF">2020-09-24T06:47:48Z</dcterms:modified>
</cp:coreProperties>
</file>